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95" r:id="rId3"/>
    <p:sldId id="396" r:id="rId4"/>
    <p:sldId id="398" r:id="rId5"/>
    <p:sldId id="336" r:id="rId6"/>
    <p:sldId id="386" r:id="rId7"/>
    <p:sldId id="334" r:id="rId8"/>
    <p:sldId id="402" r:id="rId9"/>
    <p:sldId id="401" r:id="rId10"/>
    <p:sldId id="403" r:id="rId11"/>
    <p:sldId id="408" r:id="rId12"/>
    <p:sldId id="388" r:id="rId13"/>
    <p:sldId id="365" r:id="rId14"/>
    <p:sldId id="411" r:id="rId15"/>
    <p:sldId id="363" r:id="rId16"/>
    <p:sldId id="389" r:id="rId17"/>
    <p:sldId id="409" r:id="rId18"/>
    <p:sldId id="410" r:id="rId19"/>
    <p:sldId id="349" r:id="rId20"/>
    <p:sldId id="355" r:id="rId21"/>
    <p:sldId id="329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13F"/>
    <a:srgbClr val="95CA20"/>
    <a:srgbClr val="000000"/>
    <a:srgbClr val="FFFFFF"/>
    <a:srgbClr val="026937"/>
    <a:srgbClr val="76C0D4"/>
    <a:srgbClr val="5F7901"/>
    <a:srgbClr val="7EA002"/>
    <a:srgbClr val="D9D9D9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0" autoAdjust="0"/>
    <p:restoredTop sz="94660"/>
  </p:normalViewPr>
  <p:slideViewPr>
    <p:cSldViewPr>
      <p:cViewPr>
        <p:scale>
          <a:sx n="100" d="100"/>
          <a:sy n="100" d="100"/>
        </p:scale>
        <p:origin x="-140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19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1F34-A98F-4314-B0BB-13483555CB5B}" type="datetimeFigureOut">
              <a:rPr lang="pl-PL" smtClean="0"/>
              <a:pPr/>
              <a:t>2017-03-01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4BC3-64E2-4C9E-AE7F-1C74F16E8A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46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2017-03-01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2017-03-01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500042"/>
            <a:ext cx="928662" cy="1071570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2017-03-01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2017-03-01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 descr="Obraz1.jpg"/>
          <p:cNvPicPr>
            <a:picLocks noChangeAspect="1"/>
          </p:cNvPicPr>
          <p:nvPr userDrawn="1"/>
        </p:nvPicPr>
        <p:blipFill>
          <a:blip r:embed="rId6" cstate="print"/>
          <a:srcRect t="123" r="7247" b="3027"/>
          <a:stretch>
            <a:fillRect/>
          </a:stretch>
        </p:blipFill>
        <p:spPr>
          <a:xfrm>
            <a:off x="0" y="0"/>
            <a:ext cx="9135532" cy="68580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000100" y="357174"/>
            <a:ext cx="7686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00100" y="1600200"/>
            <a:ext cx="76867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tekst</a:t>
            </a:r>
          </a:p>
          <a:p>
            <a:pPr lvl="1"/>
            <a:r>
              <a:rPr lang="pl-PL" dirty="0" smtClean="0"/>
              <a:t>Drugi poziom tekstu</a:t>
            </a:r>
          </a:p>
          <a:p>
            <a:pPr lvl="2"/>
            <a:r>
              <a:rPr lang="pl-PL" dirty="0" smtClean="0"/>
              <a:t>Trzeci poziom tekstu</a:t>
            </a:r>
          </a:p>
          <a:p>
            <a:pPr lvl="3"/>
            <a:r>
              <a:rPr lang="pl-PL" dirty="0" smtClean="0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pic>
        <p:nvPicPr>
          <p:cNvPr id="9" name="Obraz 8" descr="dekor2.png"/>
          <p:cNvPicPr>
            <a:picLocks noChangeAspect="1"/>
          </p:cNvPicPr>
          <p:nvPr userDrawn="1"/>
        </p:nvPicPr>
        <p:blipFill>
          <a:blip r:embed="rId7" cstate="print"/>
          <a:srcRect l="470" t="31482" b="38888"/>
          <a:stretch>
            <a:fillRect/>
          </a:stretch>
        </p:blipFill>
        <p:spPr>
          <a:xfrm>
            <a:off x="0" y="554638"/>
            <a:ext cx="937627" cy="945528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0" y="6237312"/>
            <a:ext cx="913553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43" y="6235714"/>
            <a:ext cx="5268846" cy="6228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fosgw.poznan.pl/oferta-finansowania/osoby-fizyczn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wfosgw.poznan.pl/doradztwo-energetyczn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fosgw.poznan.pl/" TargetMode="External"/><Relationship Id="rId4" Type="http://schemas.openxmlformats.org/officeDocument/2006/relationships/hyperlink" Target="mailto:kinga.switalska@wfosgw.poznan.p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3" y="6030570"/>
            <a:ext cx="6961632" cy="82296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4" name="Picture 2" descr="H:\Grupy\DL\FOTOLIA\Fotolia_65208503_M.jpg"/>
          <p:cNvPicPr>
            <a:picLocks noChangeAspect="1" noChangeArrowheads="1"/>
          </p:cNvPicPr>
          <p:nvPr/>
        </p:nvPicPr>
        <p:blipFill rotWithShape="1">
          <a:blip r:embed="rId3" cstate="print"/>
          <a:srcRect r="3760" b="4876"/>
          <a:stretch/>
        </p:blipFill>
        <p:spPr bwMode="auto">
          <a:xfrm>
            <a:off x="-1" y="-26637"/>
            <a:ext cx="9144001" cy="6047925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0" y="3717032"/>
            <a:ext cx="9144000" cy="684518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0" y="2132856"/>
            <a:ext cx="9144000" cy="1285884"/>
          </a:xfrm>
          <a:prstGeom prst="rect">
            <a:avLst/>
          </a:prstGeom>
          <a:solidFill>
            <a:schemeClr val="bg1">
              <a:lumMod val="75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251520" y="3717032"/>
            <a:ext cx="86409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900" i="1" dirty="0" smtClean="0">
                <a:latin typeface="+mj-lt"/>
                <a:cs typeface="Arial" pitchFamily="34" charset="0"/>
              </a:rPr>
              <a:t>Ogólnopolski system wsparcia doradczego dla sektora publicznego, mieszkaniowego oraz przedsiębiorstw w zakresie efektywności energetycznej oraz OZE</a:t>
            </a:r>
            <a:endParaRPr lang="pl-PL" sz="1900" i="1" dirty="0">
              <a:latin typeface="+mj-lt"/>
              <a:cs typeface="Arial" pitchFamily="34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0" y="2276872"/>
            <a:ext cx="886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 smtClean="0"/>
              <a:t>      Wojewódzki Fundusz Ochrony Środowiska i Gospodarki Wodnej w Poznaniu:</a:t>
            </a:r>
            <a:endParaRPr lang="pl-PL" sz="1800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539552" y="2636912"/>
            <a:ext cx="8352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/>
              <a:t>„ Nowe programy priorytetowe WFOŚiGW w Poznaniu dla osób fizycznych w zakresie energooszczędności” </a:t>
            </a:r>
            <a:r>
              <a:rPr lang="pl-PL" sz="2400" dirty="0"/>
              <a:t/>
            </a:r>
            <a:br>
              <a:rPr lang="pl-PL" sz="2400" dirty="0"/>
            </a:br>
            <a:endParaRPr lang="pl-PL" sz="2200" dirty="0"/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4572000" y="4797152"/>
            <a:ext cx="417646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2100" dirty="0" smtClean="0">
                <a:solidFill>
                  <a:srgbClr val="FFFF00"/>
                </a:solidFill>
              </a:rPr>
              <a:t>Łukasz Dranikowski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2200" dirty="0" smtClean="0">
                <a:solidFill>
                  <a:srgbClr val="FFFF00"/>
                </a:solidFill>
              </a:rPr>
              <a:t>Zespół Doradców Energetycznych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9625" y="6237312"/>
            <a:ext cx="913553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66" y="6030570"/>
            <a:ext cx="6961632" cy="82296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altLang="pl-PL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Termomodernizacja budynków mieszkalnych jednorodzinnych „TERMO – 2017”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1800" u="sng" dirty="0" smtClean="0"/>
          </a:p>
          <a:p>
            <a:endParaRPr lang="pl-PL" sz="1800" u="sng" dirty="0"/>
          </a:p>
          <a:p>
            <a:r>
              <a:rPr lang="pl-PL" sz="1800" u="sng" dirty="0" smtClean="0"/>
              <a:t>Warunki </a:t>
            </a:r>
            <a:r>
              <a:rPr lang="pl-PL" sz="1800" u="sng" dirty="0"/>
              <a:t>dofinansowania:</a:t>
            </a:r>
          </a:p>
          <a:p>
            <a:pPr>
              <a:buFont typeface="Wingdings" pitchFamily="2" charset="2"/>
              <a:buChar char="Ø"/>
            </a:pPr>
            <a:r>
              <a:rPr lang="pl-PL" sz="1800" dirty="0"/>
              <a:t>Pożyczka z możliwością umorzenia </a:t>
            </a:r>
            <a:r>
              <a:rPr lang="pl-PL" sz="1800" b="1" dirty="0"/>
              <a:t>do 30%</a:t>
            </a:r>
            <a:r>
              <a:rPr lang="pl-PL" sz="18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pl-PL" sz="1800" dirty="0"/>
              <a:t>Intensywność dofinansowania </a:t>
            </a:r>
            <a:r>
              <a:rPr lang="pl-PL" sz="1800" b="1" dirty="0"/>
              <a:t>do 100% kosztów kwalifikowanych;</a:t>
            </a:r>
          </a:p>
          <a:p>
            <a:pPr marL="285750" lvl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pl-PL" sz="1800" dirty="0">
                <a:cs typeface="Times New Roman" panose="02020603050405020304" pitchFamily="18" charset="0"/>
              </a:rPr>
              <a:t>Oprocentowanie </a:t>
            </a:r>
            <a:r>
              <a:rPr lang="pl-PL" sz="1800" dirty="0" smtClean="0">
                <a:cs typeface="Times New Roman" panose="02020603050405020304" pitchFamily="18" charset="0"/>
              </a:rPr>
              <a:t>- nie </a:t>
            </a:r>
            <a:r>
              <a:rPr lang="pl-PL" sz="1800" dirty="0">
                <a:cs typeface="Times New Roman" panose="02020603050405020304" pitchFamily="18" charset="0"/>
              </a:rPr>
              <a:t>mniej niż</a:t>
            </a:r>
            <a:r>
              <a:rPr lang="pl-PL" sz="1800" b="1" dirty="0">
                <a:cs typeface="Times New Roman" panose="02020603050405020304" pitchFamily="18" charset="0"/>
              </a:rPr>
              <a:t> 2,8% </a:t>
            </a:r>
            <a:r>
              <a:rPr lang="pl-PL" sz="1800" dirty="0">
                <a:cs typeface="Times New Roman" panose="02020603050405020304" pitchFamily="18" charset="0"/>
              </a:rPr>
              <a:t>w stosunku rocznym;</a:t>
            </a:r>
          </a:p>
          <a:p>
            <a:pPr marL="285750" lvl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pl-PL" sz="1800" dirty="0">
                <a:cs typeface="Times New Roman" panose="02020603050405020304" pitchFamily="18" charset="0"/>
              </a:rPr>
              <a:t>Minimalny okres spłaty wynosi 2 lata od wypłaty ostatniej transzy;</a:t>
            </a:r>
          </a:p>
          <a:p>
            <a:pPr marL="285750" lvl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pl-PL" sz="1800" dirty="0">
                <a:cs typeface="Times New Roman" panose="02020603050405020304" pitchFamily="18" charset="0"/>
              </a:rPr>
              <a:t>Maksymalny okres  trwania umowy pożyczki wynosi </a:t>
            </a:r>
            <a:r>
              <a:rPr lang="pl-PL" sz="1800" b="1" dirty="0">
                <a:cs typeface="Times New Roman" panose="02020603050405020304" pitchFamily="18" charset="0"/>
              </a:rPr>
              <a:t>15 lat </a:t>
            </a:r>
            <a:r>
              <a:rPr lang="pl-PL" sz="1800" dirty="0">
                <a:cs typeface="Times New Roman" panose="02020603050405020304" pitchFamily="18" charset="0"/>
              </a:rPr>
              <a:t>od daty jej zawarcia;</a:t>
            </a:r>
          </a:p>
          <a:p>
            <a:pPr marL="285750" lvl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pl-PL" sz="1800" dirty="0">
                <a:cs typeface="Times New Roman" panose="02020603050405020304" pitchFamily="18" charset="0"/>
              </a:rPr>
              <a:t>Karencja w spłacie: nie dłuższa niż 3 miesiące od zakończenia przedsięwzięcia;</a:t>
            </a:r>
          </a:p>
          <a:p>
            <a:pPr marL="285750" lvl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pl-PL" sz="1800" dirty="0">
                <a:cs typeface="Times New Roman" panose="02020603050405020304" pitchFamily="18" charset="0"/>
              </a:rPr>
              <a:t>Zakres rzeczowy przedsięwzięcia oraz elementów uzupełniających musi </a:t>
            </a:r>
            <a:r>
              <a:rPr lang="pl-PL" sz="1800" dirty="0" smtClean="0">
                <a:cs typeface="Times New Roman" panose="02020603050405020304" pitchFamily="18" charset="0"/>
              </a:rPr>
              <a:t>wynikać z </a:t>
            </a:r>
            <a:r>
              <a:rPr lang="pl-PL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audytu energetycznego budynku</a:t>
            </a:r>
            <a:r>
              <a:rPr lang="pl-PL" sz="1800" b="1" dirty="0">
                <a:cs typeface="Times New Roman" panose="02020603050405020304" pitchFamily="18" charset="0"/>
              </a:rPr>
              <a:t> </a:t>
            </a:r>
            <a:r>
              <a:rPr lang="pl-PL" sz="1800" dirty="0">
                <a:cs typeface="Times New Roman" panose="02020603050405020304" pitchFamily="18" charset="0"/>
              </a:rPr>
              <a:t>(po badaniu zdolności kredytowej).</a:t>
            </a:r>
            <a:endParaRPr lang="pl-PL" sz="1800" dirty="0"/>
          </a:p>
          <a:p>
            <a:endParaRPr lang="pl-PL" dirty="0"/>
          </a:p>
        </p:txBody>
      </p:sp>
      <p:pic>
        <p:nvPicPr>
          <p:cNvPr id="4" name="Picture 2" descr="\\MORFEUS-V\GroupData\ZDE\16 Zdjęcia\Kinga\IR_0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404789"/>
            <a:ext cx="2016224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9155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altLang="pl-PL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Termomodernizacja budynków mieszkalnych jednorodzinnych „TERMO – 2017”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pl-PL" altLang="pl-PL" dirty="0"/>
              <a:t>Zakres rzeczowy przedsięwzięcia musi wynikać z </a:t>
            </a:r>
            <a:r>
              <a:rPr lang="pl-PL" altLang="pl-PL" b="1" dirty="0"/>
              <a:t>audytu energetycznego </a:t>
            </a:r>
            <a:r>
              <a:rPr lang="pl-PL" altLang="pl-PL" dirty="0"/>
              <a:t>budynku (wykonanego zgodnie z właściwym </a:t>
            </a:r>
            <a:r>
              <a:rPr lang="pl-PL" altLang="pl-PL" i="1" dirty="0"/>
              <a:t>Rozporządzeniem)</a:t>
            </a:r>
            <a:r>
              <a:rPr lang="pl-PL" altLang="pl-PL" dirty="0"/>
              <a:t> i zagwarantować minimalną oszczędność energii dla </a:t>
            </a:r>
            <a:r>
              <a:rPr lang="pl-PL" altLang="pl-PL" dirty="0" err="1"/>
              <a:t>termomodernizowanego</a:t>
            </a:r>
            <a:r>
              <a:rPr lang="pl-PL" altLang="pl-PL" dirty="0"/>
              <a:t> budynku na poziomie:</a:t>
            </a:r>
          </a:p>
          <a:p>
            <a:pPr lvl="1"/>
            <a:r>
              <a:rPr lang="pl-PL" altLang="pl-PL" b="1" dirty="0">
                <a:solidFill>
                  <a:srgbClr val="FF0000"/>
                </a:solidFill>
              </a:rPr>
              <a:t>co najmniej 15% </a:t>
            </a:r>
            <a:r>
              <a:rPr lang="pl-PL" altLang="pl-PL" dirty="0"/>
              <a:t>- w budynkach, w których po 1984 r. przeprowadzono modernizację systemu grzewczego,</a:t>
            </a:r>
          </a:p>
          <a:p>
            <a:pPr lvl="1"/>
            <a:r>
              <a:rPr lang="pl-PL" altLang="pl-PL" b="1" dirty="0">
                <a:solidFill>
                  <a:srgbClr val="FF0000"/>
                </a:solidFill>
              </a:rPr>
              <a:t>co najmniej 25% </a:t>
            </a:r>
            <a:r>
              <a:rPr lang="pl-PL" altLang="pl-PL" dirty="0"/>
              <a:t>- w pozostałych budynkach</a:t>
            </a:r>
            <a:r>
              <a:rPr lang="pl-PL" altLang="pl-PL" dirty="0" smtClean="0"/>
              <a:t>.</a:t>
            </a:r>
            <a:endParaRPr lang="pl-PL" altLang="pl-PL" dirty="0"/>
          </a:p>
          <a:p>
            <a:pPr>
              <a:buFont typeface="Wingdings" pitchFamily="2" charset="2"/>
              <a:buChar char="§"/>
            </a:pPr>
            <a:r>
              <a:rPr lang="pl-PL" altLang="pl-PL" dirty="0"/>
              <a:t>Budynek musi być wybudowany </a:t>
            </a:r>
            <a:r>
              <a:rPr lang="pl-PL" altLang="pl-PL" b="1" dirty="0">
                <a:solidFill>
                  <a:srgbClr val="FF0000"/>
                </a:solidFill>
              </a:rPr>
              <a:t>przed 1999 </a:t>
            </a:r>
            <a:r>
              <a:rPr lang="pl-PL" altLang="pl-PL" b="1" dirty="0" smtClean="0">
                <a:solidFill>
                  <a:srgbClr val="FF0000"/>
                </a:solidFill>
              </a:rPr>
              <a:t>rokiem</a:t>
            </a:r>
          </a:p>
          <a:p>
            <a:pPr marL="0" indent="0"/>
            <a:endParaRPr lang="pl-PL" altLang="pl-PL" dirty="0" smtClean="0"/>
          </a:p>
          <a:p>
            <a:r>
              <a:rPr lang="pl-PL" altLang="pl-PL" b="1" dirty="0"/>
              <a:t>Przykładowe koszty </a:t>
            </a:r>
            <a:r>
              <a:rPr lang="pl-PL" altLang="pl-PL" b="1" dirty="0" smtClean="0"/>
              <a:t>kwalifikowane </a:t>
            </a:r>
            <a:r>
              <a:rPr lang="pl-PL" altLang="pl-PL" b="1" dirty="0" smtClean="0">
                <a:solidFill>
                  <a:srgbClr val="FF0000"/>
                </a:solidFill>
              </a:rPr>
              <a:t>(poniesione od momentu złożenia wniosku):  </a:t>
            </a:r>
            <a:endParaRPr lang="pl-PL" altLang="pl-PL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altLang="pl-PL" dirty="0"/>
              <a:t>zakup, montaż i uruchomienie fabrycznie nowych materiałów </a:t>
            </a:r>
            <a:r>
              <a:rPr lang="pl-PL" altLang="pl-PL" dirty="0" smtClean="0"/>
              <a:t>                              i </a:t>
            </a:r>
            <a:r>
              <a:rPr lang="pl-PL" altLang="pl-PL" dirty="0"/>
              <a:t>urządzeń,</a:t>
            </a:r>
          </a:p>
          <a:p>
            <a:pPr>
              <a:buFont typeface="Arial" pitchFamily="34" charset="0"/>
              <a:buChar char="•"/>
            </a:pPr>
            <a:r>
              <a:rPr lang="pl-PL" altLang="pl-PL" dirty="0"/>
              <a:t>roboty budowlane i usługi niezbędne do realizacji przedsięwzięcia,</a:t>
            </a:r>
          </a:p>
          <a:p>
            <a:pPr>
              <a:buFont typeface="Arial" pitchFamily="34" charset="0"/>
              <a:buChar char="•"/>
            </a:pPr>
            <a:r>
              <a:rPr lang="pl-PL" altLang="pl-PL" dirty="0" smtClean="0"/>
              <a:t>koszt </a:t>
            </a:r>
            <a:r>
              <a:rPr lang="pl-PL" altLang="pl-PL" dirty="0"/>
              <a:t>wykonania audytu energetycznego </a:t>
            </a:r>
            <a:r>
              <a:rPr lang="pl-PL" altLang="pl-PL" dirty="0" smtClean="0"/>
              <a:t>budynku,</a:t>
            </a:r>
            <a:endParaRPr lang="pl-PL" altLang="pl-PL" dirty="0"/>
          </a:p>
          <a:p>
            <a:pPr>
              <a:buFont typeface="Arial" pitchFamily="34" charset="0"/>
              <a:buChar char="•"/>
            </a:pPr>
            <a:r>
              <a:rPr lang="pl-PL" altLang="pl-PL" dirty="0"/>
              <a:t>koszt wykonania dokumentacji projektowej (jeżeli jest wymagana).</a:t>
            </a:r>
          </a:p>
          <a:p>
            <a:pPr>
              <a:buFont typeface="Wingdings" pitchFamily="2" charset="2"/>
              <a:buChar char="§"/>
            </a:pPr>
            <a:endParaRPr lang="pl-PL" alt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50069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404664"/>
            <a:ext cx="7615262" cy="1008112"/>
          </a:xfrm>
        </p:spPr>
        <p:txBody>
          <a:bodyPr>
            <a:normAutofit/>
          </a:bodyPr>
          <a:lstStyle/>
          <a:p>
            <a:pPr algn="ctr"/>
            <a:r>
              <a:rPr lang="pl-PL" altLang="pl-PL" sz="24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Wymiana źródła ciepła w budynkach jednorodzinnych </a:t>
            </a:r>
            <a:br>
              <a:rPr lang="pl-PL" altLang="pl-PL" sz="24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pl-PL" altLang="pl-PL" sz="24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 lokalach mieszkalnych „PIECYK – 2017”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484784"/>
            <a:ext cx="7615262" cy="4641379"/>
          </a:xfrm>
        </p:spPr>
        <p:txBody>
          <a:bodyPr>
            <a:normAutofit lnSpcReduction="10000"/>
          </a:bodyPr>
          <a:lstStyle/>
          <a:p>
            <a:pPr lvl="0" algn="ctr">
              <a:spcBef>
                <a:spcPts val="600"/>
              </a:spcBef>
            </a:pPr>
            <a:r>
              <a:rPr lang="pl-PL" b="1" dirty="0" smtClean="0"/>
              <a:t>realizacja</a:t>
            </a:r>
            <a:r>
              <a:rPr lang="x-none" b="1" smtClean="0"/>
              <a:t> w </a:t>
            </a:r>
            <a:r>
              <a:rPr lang="x-none" b="1"/>
              <a:t>latach </a:t>
            </a:r>
            <a:r>
              <a:rPr lang="x-none" b="1" smtClean="0"/>
              <a:t>2017-2019</a:t>
            </a:r>
            <a:r>
              <a:rPr lang="pl-PL" b="1" dirty="0"/>
              <a:t>:</a:t>
            </a:r>
          </a:p>
          <a:p>
            <a:pPr lvl="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x-none"/>
              <a:t>umowy pożyczki będą zawierane </a:t>
            </a:r>
            <a:r>
              <a:rPr lang="x-none" b="1"/>
              <a:t>do końca 2017 </a:t>
            </a:r>
            <a:r>
              <a:rPr lang="x-none" b="1" smtClean="0"/>
              <a:t>r.</a:t>
            </a:r>
            <a:endParaRPr lang="pl-PL" b="1" dirty="0"/>
          </a:p>
          <a:p>
            <a:pPr lvl="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x-none" smtClean="0"/>
              <a:t>wypłata </a:t>
            </a:r>
            <a:r>
              <a:rPr lang="x-none"/>
              <a:t>środków będzie następować </a:t>
            </a:r>
            <a:r>
              <a:rPr lang="x-none" b="1"/>
              <a:t>do końca 2019 r</a:t>
            </a:r>
            <a:r>
              <a:rPr lang="x-none" b="1" smtClean="0"/>
              <a:t>.</a:t>
            </a:r>
            <a:endParaRPr lang="pl-PL" b="1" dirty="0" smtClean="0"/>
          </a:p>
          <a:p>
            <a:pPr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x-none"/>
              <a:t>Termin zakończenia realizacji przedsięwzięcia objętego pomocą finansową wynosi maksymalnie </a:t>
            </a:r>
            <a:r>
              <a:rPr lang="pl-PL" b="1" dirty="0" smtClean="0">
                <a:solidFill>
                  <a:srgbClr val="FF0000"/>
                </a:solidFill>
              </a:rPr>
              <a:t>12</a:t>
            </a:r>
            <a:r>
              <a:rPr lang="x-none" b="1">
                <a:solidFill>
                  <a:srgbClr val="FF0000"/>
                </a:solidFill>
              </a:rPr>
              <a:t> </a:t>
            </a:r>
            <a:r>
              <a:rPr lang="x-none" b="1" smtClean="0">
                <a:solidFill>
                  <a:srgbClr val="FF0000"/>
                </a:solidFill>
              </a:rPr>
              <a:t>miesi</a:t>
            </a:r>
            <a:r>
              <a:rPr lang="pl-PL" b="1" dirty="0" err="1" smtClean="0">
                <a:solidFill>
                  <a:srgbClr val="FF0000"/>
                </a:solidFill>
              </a:rPr>
              <a:t>ęcy</a:t>
            </a:r>
            <a:r>
              <a:rPr lang="x-none" b="1" smtClean="0">
                <a:solidFill>
                  <a:srgbClr val="FF0000"/>
                </a:solidFill>
              </a:rPr>
              <a:t> </a:t>
            </a:r>
            <a:r>
              <a:rPr lang="x-none"/>
              <a:t>od daty zawarcia umowy pożyczki.</a:t>
            </a:r>
            <a:endParaRPr lang="pl-PL" dirty="0"/>
          </a:p>
          <a:p>
            <a:endParaRPr lang="pl-PL" dirty="0" smtClean="0"/>
          </a:p>
          <a:p>
            <a:r>
              <a:rPr lang="pl-PL" u="sng" dirty="0" smtClean="0"/>
              <a:t>Planowany termin naboru wniosków:</a:t>
            </a:r>
            <a:r>
              <a:rPr lang="pl-PL" dirty="0" smtClean="0"/>
              <a:t> </a:t>
            </a:r>
            <a:r>
              <a:rPr lang="pl-PL" b="1" dirty="0" smtClean="0"/>
              <a:t>15.05. – 26.05. 2017 r.</a:t>
            </a:r>
          </a:p>
          <a:p>
            <a:endParaRPr lang="pl-PL" u="sng" dirty="0"/>
          </a:p>
          <a:p>
            <a:r>
              <a:rPr lang="pl-PL" u="sng" dirty="0" smtClean="0"/>
              <a:t>Budżet </a:t>
            </a:r>
            <a:r>
              <a:rPr lang="pl-PL" u="sng" dirty="0"/>
              <a:t>programu:</a:t>
            </a:r>
            <a:r>
              <a:rPr lang="pl-PL" dirty="0"/>
              <a:t> </a:t>
            </a:r>
            <a:r>
              <a:rPr lang="pl-PL" b="1" dirty="0"/>
              <a:t>5 000 000 zł  </a:t>
            </a:r>
          </a:p>
          <a:p>
            <a:endParaRPr lang="pl-PL" u="sng" dirty="0"/>
          </a:p>
          <a:p>
            <a:r>
              <a:rPr lang="pl-PL" u="sng" dirty="0"/>
              <a:t>Beneficjenci:</a:t>
            </a:r>
          </a:p>
          <a:p>
            <a:pPr>
              <a:buFont typeface="Wingdings" pitchFamily="2" charset="2"/>
              <a:buChar char="Ø"/>
            </a:pPr>
            <a:r>
              <a:rPr lang="pl-PL" b="1" dirty="0"/>
              <a:t>Osoby fizyczne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05833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alt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Wymiana </a:t>
            </a:r>
            <a:r>
              <a:rPr lang="pl-PL" altLang="pl-PL" sz="28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źródła ciepła w budynkach jednorodzinnych </a:t>
            </a:r>
            <a:br>
              <a:rPr lang="pl-PL" altLang="pl-PL" sz="28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pl-PL" altLang="pl-PL" sz="28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 lokalach mieszkalnych „PIECYK – 2017”</a:t>
            </a:r>
            <a:endParaRPr lang="pl-PL" sz="2800" dirty="0">
              <a:solidFill>
                <a:srgbClr val="95CA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endParaRPr lang="pl-PL" dirty="0"/>
          </a:p>
          <a:p>
            <a:pPr marL="90488" indent="-90488"/>
            <a:r>
              <a:rPr lang="pl-PL" u="sng" dirty="0"/>
              <a:t>Rodzaje </a:t>
            </a:r>
            <a:r>
              <a:rPr lang="pl-PL" u="sng" dirty="0" smtClean="0"/>
              <a:t>przedsięwzięć:</a:t>
            </a:r>
            <a:r>
              <a:rPr lang="pl-PL" dirty="0"/>
              <a:t> </a:t>
            </a:r>
            <a:r>
              <a:rPr lang="pl-PL" b="1" dirty="0" smtClean="0"/>
              <a:t>Modernizacja/wymiana </a:t>
            </a:r>
            <a:r>
              <a:rPr lang="pl-PL" b="1" dirty="0"/>
              <a:t>źródła ciepła </a:t>
            </a:r>
            <a:r>
              <a:rPr lang="pl-PL" b="1" dirty="0" smtClean="0"/>
              <a:t>wraz                            z </a:t>
            </a:r>
            <a:r>
              <a:rPr lang="pl-PL" b="1" dirty="0"/>
              <a:t>ewentualną modernizacją/wymianą instalacji c.o. i c.w.u. </a:t>
            </a:r>
            <a:r>
              <a:rPr lang="pl-PL" dirty="0"/>
              <a:t>w tym </a:t>
            </a:r>
            <a:r>
              <a:rPr lang="pl-PL" dirty="0" smtClean="0"/>
              <a:t>zakup i </a:t>
            </a:r>
            <a:r>
              <a:rPr lang="pl-PL" dirty="0"/>
              <a:t>montaż:</a:t>
            </a:r>
          </a:p>
          <a:p>
            <a:pPr marL="90488" indent="-90488">
              <a:spcAft>
                <a:spcPts val="600"/>
              </a:spcAft>
              <a:buFont typeface="Wingdings" pitchFamily="2" charset="2"/>
              <a:buChar char="Ø"/>
            </a:pPr>
            <a:r>
              <a:rPr lang="pl-PL" dirty="0"/>
              <a:t> </a:t>
            </a:r>
            <a:r>
              <a:rPr lang="pl-PL" dirty="0" smtClean="0"/>
              <a:t> kotłów olejowych</a:t>
            </a:r>
            <a:endParaRPr lang="pl-PL" dirty="0"/>
          </a:p>
          <a:p>
            <a:pPr marL="90488" indent="-90488">
              <a:spcAft>
                <a:spcPts val="600"/>
              </a:spcAft>
              <a:buFont typeface="Wingdings" pitchFamily="2" charset="2"/>
              <a:buChar char="Ø"/>
            </a:pPr>
            <a:r>
              <a:rPr lang="pl-PL" dirty="0"/>
              <a:t> </a:t>
            </a:r>
            <a:r>
              <a:rPr lang="pl-PL" dirty="0" smtClean="0"/>
              <a:t> kotłów gazowych</a:t>
            </a:r>
            <a:endParaRPr lang="pl-PL" dirty="0"/>
          </a:p>
          <a:p>
            <a:pPr marL="90488" indent="-90488">
              <a:spcAft>
                <a:spcPts val="600"/>
              </a:spcAft>
              <a:buFont typeface="Wingdings" pitchFamily="2" charset="2"/>
              <a:buChar char="Ø"/>
            </a:pPr>
            <a:r>
              <a:rPr lang="pl-PL" dirty="0"/>
              <a:t> </a:t>
            </a:r>
            <a:r>
              <a:rPr lang="pl-PL" dirty="0" smtClean="0"/>
              <a:t> kotłów </a:t>
            </a:r>
            <a:r>
              <a:rPr lang="pl-PL" dirty="0"/>
              <a:t>gazowo – </a:t>
            </a:r>
            <a:r>
              <a:rPr lang="pl-PL" dirty="0" smtClean="0"/>
              <a:t>olejowych</a:t>
            </a:r>
            <a:endParaRPr lang="pl-PL" dirty="0"/>
          </a:p>
          <a:p>
            <a:pPr marL="90488" indent="-90488">
              <a:spcAft>
                <a:spcPts val="600"/>
              </a:spcAft>
              <a:buFont typeface="Wingdings" pitchFamily="2" charset="2"/>
              <a:buChar char="Ø"/>
            </a:pPr>
            <a:r>
              <a:rPr lang="pl-PL" dirty="0"/>
              <a:t> </a:t>
            </a:r>
            <a:r>
              <a:rPr lang="pl-PL" dirty="0" smtClean="0"/>
              <a:t> ogrzewania elektrycznego</a:t>
            </a:r>
            <a:endParaRPr lang="pl-PL" dirty="0"/>
          </a:p>
          <a:p>
            <a:pPr marL="90488" indent="-90488">
              <a:spcAft>
                <a:spcPts val="600"/>
              </a:spcAft>
              <a:buFont typeface="Wingdings" pitchFamily="2" charset="2"/>
              <a:buChar char="Ø"/>
            </a:pPr>
            <a:r>
              <a:rPr lang="pl-PL" dirty="0"/>
              <a:t> </a:t>
            </a:r>
            <a:r>
              <a:rPr lang="pl-PL" dirty="0" smtClean="0"/>
              <a:t> wymiennika </a:t>
            </a:r>
            <a:r>
              <a:rPr lang="pl-PL" dirty="0"/>
              <a:t>ciepła/węzła </a:t>
            </a:r>
            <a:r>
              <a:rPr lang="pl-PL" dirty="0" smtClean="0"/>
              <a:t>cieplnego</a:t>
            </a:r>
            <a:endParaRPr lang="pl-PL" dirty="0"/>
          </a:p>
          <a:p>
            <a:pPr marL="90488" indent="-90488">
              <a:spcAft>
                <a:spcPts val="600"/>
              </a:spcAft>
              <a:buFont typeface="Wingdings" pitchFamily="2" charset="2"/>
              <a:buChar char="Ø"/>
            </a:pPr>
            <a:r>
              <a:rPr lang="pl-PL" dirty="0"/>
              <a:t> </a:t>
            </a:r>
            <a:r>
              <a:rPr lang="pl-PL" dirty="0" smtClean="0"/>
              <a:t> kotłów </a:t>
            </a:r>
            <a:r>
              <a:rPr lang="pl-PL" dirty="0"/>
              <a:t>na paliwa stałe (spełniających określone </a:t>
            </a:r>
            <a:r>
              <a:rPr lang="pl-PL" dirty="0" smtClean="0"/>
              <a:t>warunki – </a:t>
            </a:r>
            <a:r>
              <a:rPr lang="pl-PL" b="1" dirty="0" smtClean="0"/>
              <a:t>kotły                  5 klasy</a:t>
            </a:r>
            <a:r>
              <a:rPr lang="pl-PL" dirty="0" smtClean="0"/>
              <a:t>)</a:t>
            </a:r>
            <a:endParaRPr lang="pl-PL" dirty="0"/>
          </a:p>
          <a:p>
            <a:pPr marL="0" indent="0"/>
            <a:endParaRPr lang="pl-PL" alt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40700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692696"/>
            <a:ext cx="7615262" cy="807478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3100" dirty="0" smtClean="0">
                <a:solidFill>
                  <a:srgbClr val="AFE13F"/>
                </a:solidFill>
              </a:rPr>
              <a:t/>
            </a:r>
            <a:br>
              <a:rPr lang="pl-PL" altLang="pl-PL" sz="3100" dirty="0" smtClean="0">
                <a:solidFill>
                  <a:srgbClr val="AFE13F"/>
                </a:solidFill>
              </a:rPr>
            </a:br>
            <a:r>
              <a:rPr lang="pl-PL" altLang="pl-PL" sz="3100" dirty="0">
                <a:solidFill>
                  <a:srgbClr val="AFE13F"/>
                </a:solidFill>
              </a:rPr>
              <a:t/>
            </a:r>
            <a:br>
              <a:rPr lang="pl-PL" altLang="pl-PL" sz="3100" dirty="0">
                <a:solidFill>
                  <a:srgbClr val="AFE13F"/>
                </a:solidFill>
              </a:rPr>
            </a:br>
            <a:r>
              <a:rPr lang="pl-PL" altLang="pl-PL" sz="3100" dirty="0" smtClean="0">
                <a:solidFill>
                  <a:srgbClr val="AFE13F"/>
                </a:solidFill>
              </a:rPr>
              <a:t>Przykładowe koszty kwalifikowane                 </a:t>
            </a:r>
            <a:r>
              <a:rPr lang="pl-PL" altLang="pl-PL" sz="3100" dirty="0" smtClean="0">
                <a:solidFill>
                  <a:srgbClr val="FF0000"/>
                </a:solidFill>
              </a:rPr>
              <a:t>(</a:t>
            </a:r>
            <a:r>
              <a:rPr lang="pl-PL" altLang="pl-PL" sz="3100" dirty="0">
                <a:solidFill>
                  <a:srgbClr val="FF0000"/>
                </a:solidFill>
              </a:rPr>
              <a:t>poniesione od momentu złożenia wniosku):  </a:t>
            </a:r>
            <a:br>
              <a:rPr lang="pl-PL" altLang="pl-PL" sz="3100" dirty="0">
                <a:solidFill>
                  <a:srgbClr val="FF0000"/>
                </a:solidFill>
              </a:rPr>
            </a:br>
            <a:r>
              <a:rPr lang="pl-PL" altLang="pl-PL" dirty="0" smtClean="0"/>
              <a:t/>
            </a:r>
            <a:br>
              <a:rPr lang="pl-PL" alt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28800"/>
            <a:ext cx="7615262" cy="39604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altLang="pl-PL" dirty="0" smtClean="0"/>
              <a:t>zakup</a:t>
            </a:r>
            <a:r>
              <a:rPr lang="pl-PL" altLang="pl-PL" dirty="0"/>
              <a:t>, montaż i uruchomienie fabrycznie nowych materiałów </a:t>
            </a:r>
            <a:r>
              <a:rPr lang="pl-PL" altLang="pl-PL" dirty="0" smtClean="0"/>
              <a:t>                       i </a:t>
            </a:r>
            <a:r>
              <a:rPr lang="pl-PL" altLang="pl-PL" dirty="0"/>
              <a:t>urządzeń związanych z modernizacją źródła </a:t>
            </a:r>
            <a:r>
              <a:rPr lang="pl-PL" altLang="pl-PL" dirty="0" smtClean="0"/>
              <a:t>emisji</a:t>
            </a:r>
            <a:endParaRPr lang="pl-PL" altLang="pl-PL" dirty="0"/>
          </a:p>
          <a:p>
            <a:pPr>
              <a:buFont typeface="Arial" pitchFamily="34" charset="0"/>
              <a:buChar char="•"/>
            </a:pPr>
            <a:r>
              <a:rPr lang="pl-PL" altLang="pl-PL" dirty="0"/>
              <a:t>roboty budowlano-montażowe związane z modernizacją źródła emisji wraz z </a:t>
            </a:r>
            <a:r>
              <a:rPr lang="pl-PL" altLang="pl-PL" dirty="0" smtClean="0"/>
              <a:t>oprzyrządowaniem</a:t>
            </a:r>
            <a:endParaRPr lang="pl-PL" altLang="pl-PL" dirty="0"/>
          </a:p>
          <a:p>
            <a:pPr>
              <a:buFont typeface="Arial" pitchFamily="34" charset="0"/>
              <a:buChar char="•"/>
            </a:pPr>
            <a:r>
              <a:rPr lang="pl-PL" altLang="pl-PL" dirty="0"/>
              <a:t>wykonanie przyłącza gazu do kotłowni wraz z wewnętrzną instalacją </a:t>
            </a:r>
            <a:r>
              <a:rPr lang="pl-PL" altLang="pl-PL" dirty="0" smtClean="0"/>
              <a:t>gazową</a:t>
            </a:r>
            <a:endParaRPr lang="pl-PL" altLang="pl-PL" dirty="0"/>
          </a:p>
          <a:p>
            <a:pPr>
              <a:buFont typeface="Arial" pitchFamily="34" charset="0"/>
              <a:buChar char="•"/>
            </a:pPr>
            <a:r>
              <a:rPr lang="pl-PL" altLang="pl-PL" dirty="0"/>
              <a:t>wewnętrzną instalację centralnego ogrzewania i c.w.u</a:t>
            </a:r>
            <a:r>
              <a:rPr lang="pl-PL" altLang="pl-PL" dirty="0" smtClean="0"/>
              <a:t>.</a:t>
            </a:r>
            <a:endParaRPr lang="pl-PL" altLang="pl-PL" dirty="0"/>
          </a:p>
          <a:p>
            <a:pPr>
              <a:buFont typeface="Arial" pitchFamily="34" charset="0"/>
              <a:buChar char="•"/>
            </a:pPr>
            <a:r>
              <a:rPr lang="pl-PL" altLang="pl-PL" dirty="0"/>
              <a:t>wykonanie instalacji elektrycznej związanej z montażem ogrzewania </a:t>
            </a:r>
            <a:r>
              <a:rPr lang="pl-PL" altLang="pl-PL" dirty="0" smtClean="0"/>
              <a:t>elektrycznego</a:t>
            </a:r>
            <a:endParaRPr lang="pl-PL" altLang="pl-PL" dirty="0"/>
          </a:p>
          <a:p>
            <a:pPr>
              <a:buFont typeface="Arial" pitchFamily="34" charset="0"/>
              <a:buChar char="•"/>
            </a:pPr>
            <a:r>
              <a:rPr lang="pl-PL" altLang="pl-PL" dirty="0"/>
              <a:t>rozruch mechaniczny i </a:t>
            </a:r>
            <a:r>
              <a:rPr lang="pl-PL" altLang="pl-PL" dirty="0" smtClean="0"/>
              <a:t>technologiczny</a:t>
            </a:r>
            <a:endParaRPr lang="pl-PL" altLang="pl-PL" dirty="0"/>
          </a:p>
          <a:p>
            <a:pPr>
              <a:buFont typeface="Arial" pitchFamily="34" charset="0"/>
              <a:buChar char="•"/>
            </a:pPr>
            <a:r>
              <a:rPr lang="pl-PL" altLang="pl-PL" dirty="0" smtClean="0"/>
              <a:t>koszt </a:t>
            </a:r>
            <a:r>
              <a:rPr lang="pl-PL" altLang="pl-PL" dirty="0"/>
              <a:t>wykonania dokumentacji projektowej (jeżeli jest </a:t>
            </a:r>
            <a:r>
              <a:rPr lang="pl-PL" altLang="pl-PL" dirty="0" smtClean="0"/>
              <a:t>wymagana).</a:t>
            </a:r>
            <a:endParaRPr lang="pl-PL" alt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42832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61526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Wymiana </a:t>
            </a:r>
            <a:r>
              <a:rPr lang="pl-PL" altLang="pl-PL" sz="28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źródła ciepła w budynkach jednorodzinnych </a:t>
            </a:r>
            <a:br>
              <a:rPr lang="pl-PL" altLang="pl-PL" sz="28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pl-PL" altLang="pl-PL" sz="28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 lokalach mieszkalnych „PIECYK – 2017”</a:t>
            </a:r>
            <a:r>
              <a:rPr lang="pl-PL" altLang="pl-PL" sz="28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pl-PL" altLang="pl-PL" sz="28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28800"/>
            <a:ext cx="7776864" cy="4680521"/>
          </a:xfrm>
        </p:spPr>
        <p:txBody>
          <a:bodyPr>
            <a:normAutofit/>
          </a:bodyPr>
          <a:lstStyle/>
          <a:p>
            <a:r>
              <a:rPr lang="pl-PL" sz="2200" u="sng" dirty="0"/>
              <a:t>Warunki dofinansowania:</a:t>
            </a:r>
          </a:p>
          <a:p>
            <a:pPr>
              <a:buFont typeface="Wingdings" pitchFamily="2" charset="2"/>
              <a:buChar char="Ø"/>
            </a:pPr>
            <a:r>
              <a:rPr lang="pl-PL" sz="2100" dirty="0"/>
              <a:t>Intensywność dofinansowania </a:t>
            </a:r>
            <a:r>
              <a:rPr lang="pl-PL" sz="2100" b="1" dirty="0"/>
              <a:t>do 100% kosztów </a:t>
            </a:r>
            <a:r>
              <a:rPr lang="pl-PL" sz="2100" b="1" dirty="0" smtClean="0"/>
              <a:t>kwalifikowanych</a:t>
            </a:r>
          </a:p>
          <a:p>
            <a:pPr>
              <a:buFont typeface="Wingdings" pitchFamily="2" charset="2"/>
              <a:buChar char="Ø"/>
            </a:pPr>
            <a:r>
              <a:rPr lang="pl-PL" sz="2100" dirty="0" smtClean="0"/>
              <a:t>Pożyczka </a:t>
            </a:r>
            <a:r>
              <a:rPr lang="pl-PL" sz="2100" dirty="0"/>
              <a:t>z możliwością umorzenia </a:t>
            </a:r>
            <a:r>
              <a:rPr lang="pl-PL" sz="2100" b="1" dirty="0"/>
              <a:t>do 40</a:t>
            </a:r>
            <a:r>
              <a:rPr lang="pl-PL" sz="2100" b="1" dirty="0" smtClean="0"/>
              <a:t>%</a:t>
            </a:r>
            <a:endParaRPr lang="pl-PL" sz="2100" dirty="0"/>
          </a:p>
          <a:p>
            <a:pPr>
              <a:buFont typeface="Wingdings" pitchFamily="2" charset="2"/>
              <a:buChar char="Ø"/>
            </a:pPr>
            <a:r>
              <a:rPr lang="pl-PL" sz="2100" dirty="0" smtClean="0"/>
              <a:t>Pożyczka </a:t>
            </a:r>
            <a:r>
              <a:rPr lang="pl-PL" sz="2100" dirty="0"/>
              <a:t>może podlegać częściowemu umorzeniu po spłacie 60% wypłaconej kwoty pożyczki </a:t>
            </a:r>
          </a:p>
          <a:p>
            <a:pPr marL="285750" lvl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pl-PL" sz="2100" dirty="0" smtClean="0">
                <a:cs typeface="Times New Roman" panose="02020603050405020304" pitchFamily="18" charset="0"/>
              </a:rPr>
              <a:t>Oprocentowanie - nie </a:t>
            </a:r>
            <a:r>
              <a:rPr lang="pl-PL" sz="2100" dirty="0">
                <a:cs typeface="Times New Roman" panose="02020603050405020304" pitchFamily="18" charset="0"/>
              </a:rPr>
              <a:t>mniej niż </a:t>
            </a:r>
            <a:r>
              <a:rPr lang="pl-PL" sz="2100" b="1" dirty="0">
                <a:cs typeface="Times New Roman" panose="02020603050405020304" pitchFamily="18" charset="0"/>
              </a:rPr>
              <a:t>2,8% </a:t>
            </a:r>
            <a:r>
              <a:rPr lang="pl-PL" sz="2100" dirty="0">
                <a:cs typeface="Times New Roman" panose="02020603050405020304" pitchFamily="18" charset="0"/>
              </a:rPr>
              <a:t>w stosunku </a:t>
            </a:r>
            <a:r>
              <a:rPr lang="pl-PL" sz="2100" dirty="0" smtClean="0">
                <a:cs typeface="Times New Roman" panose="02020603050405020304" pitchFamily="18" charset="0"/>
              </a:rPr>
              <a:t>rocznym</a:t>
            </a:r>
            <a:endParaRPr lang="pl-PL" sz="2100" dirty="0">
              <a:cs typeface="Times New Roman" panose="02020603050405020304" pitchFamily="18" charset="0"/>
            </a:endParaRPr>
          </a:p>
          <a:p>
            <a:pPr marL="285750" lvl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pl-PL" sz="2100" dirty="0">
                <a:cs typeface="Times New Roman" panose="02020603050405020304" pitchFamily="18" charset="0"/>
              </a:rPr>
              <a:t>Minimalny okres spłaty wynosi 2 lata od wypłaty ostatniej </a:t>
            </a:r>
            <a:r>
              <a:rPr lang="pl-PL" sz="2100" dirty="0" smtClean="0">
                <a:cs typeface="Times New Roman" panose="02020603050405020304" pitchFamily="18" charset="0"/>
              </a:rPr>
              <a:t>transzy</a:t>
            </a:r>
            <a:endParaRPr lang="pl-PL" sz="2100" dirty="0">
              <a:cs typeface="Times New Roman" panose="02020603050405020304" pitchFamily="18" charset="0"/>
            </a:endParaRPr>
          </a:p>
          <a:p>
            <a:pPr marL="285750" lvl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pl-PL" sz="2100" dirty="0">
                <a:cs typeface="Times New Roman" panose="02020603050405020304" pitchFamily="18" charset="0"/>
              </a:rPr>
              <a:t>Maksymalny okres  trwania umowy pożyczki wynosi </a:t>
            </a:r>
            <a:r>
              <a:rPr lang="pl-PL" sz="2100" b="1" dirty="0">
                <a:cs typeface="Times New Roman" panose="02020603050405020304" pitchFamily="18" charset="0"/>
              </a:rPr>
              <a:t>15 lat </a:t>
            </a:r>
            <a:r>
              <a:rPr lang="pl-PL" sz="2100" dirty="0">
                <a:cs typeface="Times New Roman" panose="02020603050405020304" pitchFamily="18" charset="0"/>
              </a:rPr>
              <a:t>od daty jej </a:t>
            </a:r>
            <a:r>
              <a:rPr lang="pl-PL" sz="2100" dirty="0" smtClean="0">
                <a:cs typeface="Times New Roman" panose="02020603050405020304" pitchFamily="18" charset="0"/>
              </a:rPr>
              <a:t>zawarcia</a:t>
            </a:r>
            <a:endParaRPr lang="pl-PL" sz="2100" dirty="0">
              <a:cs typeface="Times New Roman" panose="02020603050405020304" pitchFamily="18" charset="0"/>
            </a:endParaRPr>
          </a:p>
          <a:p>
            <a:pPr marL="285750" lvl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pl-PL" sz="2100" dirty="0">
                <a:cs typeface="Times New Roman" panose="02020603050405020304" pitchFamily="18" charset="0"/>
              </a:rPr>
              <a:t>Karencja w spłacie: nie dłuższa niż 3 miesiące od zakończenia </a:t>
            </a:r>
            <a:r>
              <a:rPr lang="pl-PL" sz="2100" dirty="0" smtClean="0">
                <a:cs typeface="Times New Roman" panose="02020603050405020304" pitchFamily="18" charset="0"/>
              </a:rPr>
              <a:t>przedsięwzięcia</a:t>
            </a:r>
            <a:endParaRPr lang="pl-PL" sz="2100" dirty="0">
              <a:cs typeface="Times New Roman" panose="02020603050405020304" pitchFamily="18" charset="0"/>
            </a:endParaRPr>
          </a:p>
          <a:p>
            <a:pPr lvl="1" algn="ctr">
              <a:buClr>
                <a:srgbClr val="000000"/>
              </a:buClr>
              <a:buNone/>
            </a:pPr>
            <a:r>
              <a:rPr lang="pl-PL" altLang="pl-PL" sz="1600" dirty="0">
                <a:latin typeface="Calibri" panose="020F0502020204030204" pitchFamily="34" charset="0"/>
              </a:rPr>
              <a:t>	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21929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55965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Wymiana źródła ciepła w budynkach jednorodzinnych </a:t>
            </a:r>
            <a:br>
              <a:rPr lang="pl-PL" altLang="pl-PL" sz="28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pl-PL" altLang="pl-PL" sz="28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 lokalach mieszkalnych „PIECYK – </a:t>
            </a:r>
            <a:r>
              <a:rPr lang="pl-PL" alt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2017”</a:t>
            </a:r>
            <a:endParaRPr lang="pl-PL" sz="2800" dirty="0">
              <a:solidFill>
                <a:srgbClr val="95CA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2060848"/>
            <a:ext cx="7615262" cy="3960440"/>
          </a:xfrm>
        </p:spPr>
        <p:txBody>
          <a:bodyPr>
            <a:normAutofit/>
          </a:bodyPr>
          <a:lstStyle/>
          <a:p>
            <a:pPr lvl="0" algn="ctr"/>
            <a:r>
              <a:rPr lang="pl-PL" sz="2800" b="1" dirty="0" smtClean="0"/>
              <a:t>W </a:t>
            </a:r>
            <a:r>
              <a:rPr lang="pl-PL" sz="2800" b="1" dirty="0"/>
              <a:t>przypadku likwidacji kotłów węglowych, miałowych, koksowych dodatkowo należy przedłożyć </a:t>
            </a:r>
            <a:r>
              <a:rPr lang="pl-PL" sz="2800" b="1" dirty="0">
                <a:solidFill>
                  <a:srgbClr val="C00000"/>
                </a:solidFill>
              </a:rPr>
              <a:t>dokument przyjęcia odpadów </a:t>
            </a:r>
            <a:r>
              <a:rPr lang="pl-PL" sz="2800" b="1" dirty="0"/>
              <a:t>przez punkt skupu złomu lub </a:t>
            </a:r>
            <a:r>
              <a:rPr lang="pl-PL" sz="2800" b="1" dirty="0">
                <a:solidFill>
                  <a:srgbClr val="C00000"/>
                </a:solidFill>
              </a:rPr>
              <a:t>dokument </a:t>
            </a:r>
            <a:br>
              <a:rPr lang="pl-PL" sz="2800" b="1" dirty="0">
                <a:solidFill>
                  <a:srgbClr val="C00000"/>
                </a:solidFill>
              </a:rPr>
            </a:br>
            <a:r>
              <a:rPr lang="pl-PL" sz="2800" b="1" dirty="0">
                <a:solidFill>
                  <a:srgbClr val="C00000"/>
                </a:solidFill>
              </a:rPr>
              <a:t>z przekazania kotła do unieszkodliwienia</a:t>
            </a:r>
            <a:r>
              <a:rPr lang="pl-PL" sz="2800" b="1" dirty="0" smtClean="0">
                <a:solidFill>
                  <a:srgbClr val="C00000"/>
                </a:solidFill>
              </a:rPr>
              <a:t>.</a:t>
            </a:r>
          </a:p>
          <a:p>
            <a:pPr lvl="0" algn="ctr"/>
            <a:r>
              <a:rPr lang="pl-PL" sz="2800" b="1" dirty="0" smtClean="0">
                <a:solidFill>
                  <a:srgbClr val="C00000"/>
                </a:solidFill>
              </a:rPr>
              <a:t> </a:t>
            </a:r>
          </a:p>
          <a:p>
            <a:pPr lvl="0" algn="ctr"/>
            <a:r>
              <a:rPr lang="pl-PL" sz="2400" b="1" dirty="0" smtClean="0"/>
              <a:t>W </a:t>
            </a:r>
            <a:r>
              <a:rPr lang="pl-PL" sz="2400" b="1" dirty="0"/>
              <a:t>uzasadnionych przypadkach </a:t>
            </a:r>
            <a:r>
              <a:rPr lang="pl-PL" sz="2400" b="1" dirty="0">
                <a:solidFill>
                  <a:srgbClr val="C00000"/>
                </a:solidFill>
              </a:rPr>
              <a:t>możliwe jest odstąpienie </a:t>
            </a:r>
            <a:r>
              <a:rPr lang="pl-PL" sz="2400" b="1" dirty="0"/>
              <a:t>od wskazanego warunku, przy czym konieczne jest </a:t>
            </a:r>
            <a:r>
              <a:rPr lang="pl-PL" sz="2400" b="1" dirty="0">
                <a:solidFill>
                  <a:srgbClr val="C00000"/>
                </a:solidFill>
              </a:rPr>
              <a:t>odłączenie pieca </a:t>
            </a:r>
            <a:r>
              <a:rPr lang="pl-PL" sz="2400" b="1" dirty="0"/>
              <a:t>od przewodu kominowego.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90495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476672"/>
            <a:ext cx="7615262" cy="576064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</a:t>
            </a:r>
            <a:r>
              <a:rPr lang="pl-PL" alt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arunki umorzenia pożyczek dla osób fizycznych 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268760"/>
            <a:ext cx="7615262" cy="4857403"/>
          </a:xfrm>
        </p:spPr>
        <p:txBody>
          <a:bodyPr/>
          <a:lstStyle/>
          <a:p>
            <a:pPr marL="285750" indent="-285750" algn="ctr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l-PL" b="1" dirty="0">
                <a:cs typeface="Times New Roman" panose="02020603050405020304" pitchFamily="18" charset="0"/>
              </a:rPr>
              <a:t>Terminowe zakończenie </a:t>
            </a:r>
            <a:r>
              <a:rPr lang="pl-PL" b="1" dirty="0" smtClean="0">
                <a:cs typeface="Times New Roman" panose="02020603050405020304" pitchFamily="18" charset="0"/>
              </a:rPr>
              <a:t>przedsięwzięcia</a:t>
            </a:r>
            <a:endParaRPr lang="pl-PL" b="1" dirty="0">
              <a:cs typeface="Times New Roman" panose="02020603050405020304" pitchFamily="18" charset="0"/>
            </a:endParaRPr>
          </a:p>
          <a:p>
            <a:pPr marL="285750" indent="-285750" algn="ctr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pl-PL" b="1" dirty="0">
              <a:cs typeface="Times New Roman" panose="02020603050405020304" pitchFamily="18" charset="0"/>
            </a:endParaRPr>
          </a:p>
          <a:p>
            <a:pPr marL="285750" indent="-285750" algn="ctr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l-PL" b="1" dirty="0">
                <a:cs typeface="Times New Roman" panose="02020603050405020304" pitchFamily="18" charset="0"/>
              </a:rPr>
              <a:t> Osiągnięcie planowanych efektów, tj. efektu ekologicznego </a:t>
            </a:r>
          </a:p>
          <a:p>
            <a:pPr marL="285750" indent="-285750" algn="ctr">
              <a:spcBef>
                <a:spcPts val="0"/>
              </a:spcBef>
              <a:defRPr/>
            </a:pPr>
            <a:r>
              <a:rPr lang="pl-PL" b="1" dirty="0">
                <a:cs typeface="Times New Roman" panose="02020603050405020304" pitchFamily="18" charset="0"/>
              </a:rPr>
              <a:t>	</a:t>
            </a:r>
            <a:r>
              <a:rPr lang="pl-PL" b="1" dirty="0" smtClean="0">
                <a:cs typeface="Times New Roman" panose="02020603050405020304" pitchFamily="18" charset="0"/>
              </a:rPr>
              <a:t>i rzeczowego</a:t>
            </a:r>
            <a:endParaRPr lang="pl-PL" b="1" dirty="0">
              <a:cs typeface="Times New Roman" panose="02020603050405020304" pitchFamily="18" charset="0"/>
            </a:endParaRPr>
          </a:p>
          <a:p>
            <a:pPr marL="285750" indent="-285750" algn="ctr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pl-PL" b="1" dirty="0">
              <a:cs typeface="Times New Roman" panose="02020603050405020304" pitchFamily="18" charset="0"/>
            </a:endParaRPr>
          </a:p>
          <a:p>
            <a:pPr marL="285750" indent="-285750" algn="ctr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l-PL" b="1" dirty="0">
                <a:cs typeface="Times New Roman" panose="02020603050405020304" pitchFamily="18" charset="0"/>
              </a:rPr>
              <a:t> Zatwierdzenie końcowego rozliczenia </a:t>
            </a:r>
            <a:r>
              <a:rPr lang="pl-PL" b="1" dirty="0" smtClean="0">
                <a:cs typeface="Times New Roman" panose="02020603050405020304" pitchFamily="18" charset="0"/>
              </a:rPr>
              <a:t>pożyczki</a:t>
            </a:r>
            <a:endParaRPr lang="pl-PL" b="1" dirty="0"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defRPr/>
            </a:pPr>
            <a:endParaRPr lang="pl-PL" b="1" dirty="0">
              <a:cs typeface="Times New Roman" panose="02020603050405020304" pitchFamily="18" charset="0"/>
            </a:endParaRPr>
          </a:p>
          <a:p>
            <a:pPr marL="285750" indent="-285750" algn="ctr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l-PL" b="1" dirty="0">
                <a:cs typeface="Times New Roman" panose="02020603050405020304" pitchFamily="18" charset="0"/>
              </a:rPr>
              <a:t> Terminowa spłata rat i </a:t>
            </a:r>
            <a:r>
              <a:rPr lang="pl-PL" b="1" dirty="0" smtClean="0">
                <a:cs typeface="Times New Roman" panose="02020603050405020304" pitchFamily="18" charset="0"/>
              </a:rPr>
              <a:t>odsetek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defRPr/>
            </a:pPr>
            <a:endParaRPr lang="pl-PL" b="1" dirty="0">
              <a:cs typeface="Times New Roman" panose="02020603050405020304" pitchFamily="18" charset="0"/>
            </a:endParaRPr>
          </a:p>
          <a:p>
            <a:pPr marL="285750" indent="-285750" algn="ctr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l-PL" b="1" dirty="0"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cs typeface="Times New Roman" panose="02020603050405020304" pitchFamily="18" charset="0"/>
              </a:rPr>
              <a:t>Złożenie wniosku o umorzenie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defRPr/>
            </a:pPr>
            <a:endParaRPr lang="pl-PL" b="1" dirty="0" smtClean="0">
              <a:cs typeface="Times New Roman" panose="02020603050405020304" pitchFamily="18" charset="0"/>
            </a:endParaRPr>
          </a:p>
          <a:p>
            <a:pPr marL="285750" indent="-285750" algn="ctr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l-PL" b="1" dirty="0" smtClean="0">
                <a:cs typeface="Times New Roman" panose="02020603050405020304" pitchFamily="18" charset="0"/>
              </a:rPr>
              <a:t>Inne, wynikające z umowy 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2061351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>
          <a:xfrm>
            <a:off x="1071563" y="357188"/>
            <a:ext cx="7615237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Zabezpieczenia pożyczki dla osób fizycznych </a:t>
            </a:r>
          </a:p>
        </p:txBody>
      </p:sp>
      <p:sp>
        <p:nvSpPr>
          <p:cNvPr id="22531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557338"/>
            <a:ext cx="8064500" cy="4640262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pl-PL" altLang="pl-PL" dirty="0" smtClean="0"/>
              <a:t>Beneficjent jest zobowiązany udzielić co najmniej </a:t>
            </a:r>
            <a:r>
              <a:rPr lang="pl-PL" altLang="pl-PL" b="1" dirty="0" smtClean="0">
                <a:solidFill>
                  <a:srgbClr val="FF0000"/>
                </a:solidFill>
              </a:rPr>
              <a:t>dwóch zabezpieczeń </a:t>
            </a:r>
            <a:r>
              <a:rPr lang="pl-PL" altLang="pl-PL" dirty="0" smtClean="0"/>
              <a:t>pożyczki, przy czym wartość minimalna zabezpieczenia innego niż weksel własny „in blanco” wraz z deklaracją wekslową powinna być równa kwocie pożyczki </a:t>
            </a:r>
            <a:r>
              <a:rPr lang="pl-PL" altLang="pl-PL" b="1" dirty="0" smtClean="0"/>
              <a:t>powiększonej o 50%</a:t>
            </a:r>
          </a:p>
          <a:p>
            <a:pPr marL="0" indent="0" eaLnBrk="1" hangingPunct="1">
              <a:spcBef>
                <a:spcPts val="1200"/>
              </a:spcBef>
            </a:pPr>
            <a:endParaRPr lang="pl-PL" altLang="pl-PL" b="1" dirty="0" smtClean="0"/>
          </a:p>
          <a:p>
            <a:pPr marL="457200" indent="-4572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pl-PL" altLang="pl-PL" dirty="0" smtClean="0"/>
              <a:t>Prawne zabezpieczenie spłaty pożyczki przez Beneficjenta stanowią: </a:t>
            </a:r>
          </a:p>
          <a:p>
            <a:pPr marL="857250" lvl="1" indent="-457200">
              <a:spcBef>
                <a:spcPts val="1200"/>
              </a:spcBef>
              <a:buFont typeface="Calibri" pitchFamily="34" charset="0"/>
              <a:buAutoNum type="arabicParenR"/>
            </a:pPr>
            <a:r>
              <a:rPr lang="pl-PL" altLang="pl-PL" dirty="0" smtClean="0"/>
              <a:t>weksel własny "in blanco" wraz z deklaracją wekslową (</a:t>
            </a:r>
            <a:r>
              <a:rPr lang="pl-PL" altLang="pl-PL" b="1" dirty="0" smtClean="0">
                <a:solidFill>
                  <a:srgbClr val="FF0000"/>
                </a:solidFill>
              </a:rPr>
              <a:t>zabezpieczenie obowiązkowe</a:t>
            </a:r>
            <a:r>
              <a:rPr lang="pl-PL" altLang="pl-PL" dirty="0" smtClean="0"/>
              <a:t>), </a:t>
            </a:r>
          </a:p>
          <a:p>
            <a:pPr marL="857250" lvl="1" indent="-457200">
              <a:spcBef>
                <a:spcPts val="1200"/>
              </a:spcBef>
              <a:buFont typeface="Calibri" pitchFamily="34" charset="0"/>
              <a:buAutoNum type="arabicParenR"/>
            </a:pPr>
            <a:r>
              <a:rPr lang="pl-PL" altLang="pl-PL" dirty="0" smtClean="0"/>
              <a:t>gwarancja bankowa, </a:t>
            </a:r>
          </a:p>
          <a:p>
            <a:pPr marL="857250" lvl="1" indent="-457200">
              <a:spcBef>
                <a:spcPts val="1200"/>
              </a:spcBef>
              <a:buFont typeface="Calibri" pitchFamily="34" charset="0"/>
              <a:buAutoNum type="arabicParenR"/>
            </a:pPr>
            <a:r>
              <a:rPr lang="pl-PL" altLang="pl-PL" dirty="0"/>
              <a:t>h</a:t>
            </a:r>
            <a:r>
              <a:rPr lang="pl-PL" altLang="pl-PL" dirty="0" smtClean="0"/>
              <a:t>ipoteka,</a:t>
            </a:r>
          </a:p>
          <a:p>
            <a:pPr marL="857250" lvl="1" indent="-457200">
              <a:spcBef>
                <a:spcPts val="1200"/>
              </a:spcBef>
              <a:buFont typeface="Calibri" pitchFamily="34" charset="0"/>
              <a:buAutoNum type="arabicParenR"/>
            </a:pPr>
            <a:r>
              <a:rPr lang="pl-PL" altLang="pl-PL" dirty="0" smtClean="0"/>
              <a:t>dobrowolne poddanie się egzekucji. </a:t>
            </a:r>
          </a:p>
        </p:txBody>
      </p:sp>
    </p:spTree>
    <p:extLst>
      <p:ext uri="{BB962C8B-B14F-4D97-AF65-F5344CB8AC3E}">
        <p14:creationId xmlns:p14="http://schemas.microsoft.com/office/powerpoint/2010/main" val="23731122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615262" cy="72008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 i sposób składania wniosków   </a:t>
            </a:r>
            <a:endParaRPr lang="pl-PL" sz="2800" dirty="0">
              <a:solidFill>
                <a:srgbClr val="95CA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4"/>
            <a:ext cx="8191326" cy="5102027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§"/>
              <a:defRPr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 algn="l">
              <a:defRPr/>
            </a:pPr>
            <a:endParaRPr lang="pl-PL" b="1" dirty="0">
              <a:solidFill>
                <a:srgbClr val="C00000"/>
              </a:solidFill>
            </a:endParaRPr>
          </a:p>
          <a:p>
            <a:pPr marL="0" indent="0" algn="ctr">
              <a:defRPr/>
            </a:pPr>
            <a:r>
              <a:rPr lang="x-none" sz="2400" b="1"/>
              <a:t>Termin, sposób składania i rozpatrywania wniosków, określony </a:t>
            </a:r>
            <a:r>
              <a:rPr lang="x-none" sz="2400" b="1" smtClean="0"/>
              <a:t>zostanie</a:t>
            </a:r>
            <a:r>
              <a:rPr lang="pl-PL" sz="2400" b="1" dirty="0" smtClean="0"/>
              <a:t> </a:t>
            </a:r>
            <a:r>
              <a:rPr lang="x-none" sz="2400" b="1" smtClean="0">
                <a:solidFill>
                  <a:srgbClr val="C00000"/>
                </a:solidFill>
              </a:rPr>
              <a:t>w</a:t>
            </a:r>
            <a:r>
              <a:rPr lang="x-none" sz="2400" b="1">
                <a:solidFill>
                  <a:srgbClr val="C00000"/>
                </a:solidFill>
              </a:rPr>
              <a:t> ogłoszeniu o naborze </a:t>
            </a:r>
            <a:r>
              <a:rPr lang="x-none" sz="2400" b="1" smtClean="0">
                <a:solidFill>
                  <a:srgbClr val="C00000"/>
                </a:solidFill>
              </a:rPr>
              <a:t>lub</a:t>
            </a:r>
            <a:r>
              <a:rPr lang="pl-PL" sz="2400" b="1" dirty="0" smtClean="0">
                <a:solidFill>
                  <a:srgbClr val="C00000"/>
                </a:solidFill>
              </a:rPr>
              <a:t> </a:t>
            </a:r>
            <a:r>
              <a:rPr lang="x-none" sz="2400" b="1" smtClean="0">
                <a:solidFill>
                  <a:srgbClr val="C00000"/>
                </a:solidFill>
              </a:rPr>
              <a:t>w </a:t>
            </a:r>
            <a:r>
              <a:rPr lang="x-none" sz="2400" b="1">
                <a:solidFill>
                  <a:srgbClr val="C00000"/>
                </a:solidFill>
              </a:rPr>
              <a:t>regulaminie naboru, </a:t>
            </a:r>
            <a:r>
              <a:rPr lang="x-none" sz="2400" b="1"/>
              <a:t>który zamieszczony będzie na stronie internetowej </a:t>
            </a:r>
            <a:r>
              <a:rPr lang="x-none" sz="2400" b="1" smtClean="0"/>
              <a:t>Funduszu</a:t>
            </a:r>
            <a:r>
              <a:rPr lang="pl-PL" sz="2400" b="1" dirty="0" smtClean="0"/>
              <a:t>: </a:t>
            </a:r>
            <a:endParaRPr lang="pl-PL" sz="2400" b="1" dirty="0"/>
          </a:p>
          <a:p>
            <a:pPr marL="0" indent="0" algn="ctr">
              <a:defRPr/>
            </a:pPr>
            <a:r>
              <a:rPr lang="pl-PL" sz="2400" b="1" dirty="0">
                <a:hlinkClick r:id="rId2"/>
              </a:rPr>
              <a:t>http://www.wfosgw.poznan.pl/oferta-finansowania/osoby-fizyczne</a:t>
            </a:r>
            <a:r>
              <a:rPr lang="pl-PL" sz="2400" b="1" dirty="0" smtClean="0">
                <a:hlinkClick r:id="rId2"/>
              </a:rPr>
              <a:t>/</a:t>
            </a:r>
            <a:endParaRPr lang="pl-PL" sz="2400" b="1" dirty="0" smtClean="0"/>
          </a:p>
          <a:p>
            <a:pPr marL="0" indent="0" algn="ctr">
              <a:defRPr/>
            </a:pPr>
            <a:endParaRPr lang="pl-PL" sz="2400" b="1" dirty="0" smtClean="0"/>
          </a:p>
          <a:p>
            <a:pPr marL="0" indent="0" algn="ctr">
              <a:defRPr/>
            </a:pPr>
            <a:endParaRPr lang="pl-PL" sz="2400" b="1" dirty="0"/>
          </a:p>
          <a:p>
            <a:pPr marL="0" indent="0" algn="l">
              <a:defRPr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 algn="l">
              <a:defRPr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 algn="l">
              <a:defRPr/>
            </a:pPr>
            <a:endParaRPr lang="pl-PL" b="1" dirty="0" smtClean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0181169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836712"/>
            <a:ext cx="7615262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DORADZTWA ENERGETYCZNEGO</a:t>
            </a:r>
            <a:r>
              <a:rPr lang="pl-P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124744"/>
            <a:ext cx="7615262" cy="5001419"/>
          </a:xfrm>
        </p:spPr>
        <p:txBody>
          <a:bodyPr>
            <a:normAutofit/>
          </a:bodyPr>
          <a:lstStyle/>
          <a:p>
            <a:pPr marL="457200" lvl="1" indent="0" algn="ctr">
              <a:spcBef>
                <a:spcPts val="350"/>
              </a:spcBef>
              <a:buNone/>
              <a:defRPr/>
            </a:pPr>
            <a:r>
              <a:rPr lang="pl-PL" b="1" i="1" dirty="0"/>
              <a:t>„Ogólnopolski system wsparcia doradczego dla sektora publicznego, mieszkaniowego oraz przedsiębiorstw w zakresie efektywności energetycznej oraz OZE”</a:t>
            </a:r>
            <a:r>
              <a:rPr lang="pl-PL" b="1" dirty="0"/>
              <a:t> </a:t>
            </a:r>
          </a:p>
          <a:p>
            <a:pPr marL="457200" lvl="1" indent="0" algn="ctr">
              <a:spcBef>
                <a:spcPts val="350"/>
              </a:spcBef>
              <a:buNone/>
              <a:defRPr/>
            </a:pPr>
            <a:endParaRPr lang="pl-PL" dirty="0" smtClean="0"/>
          </a:p>
          <a:p>
            <a:pPr lvl="1"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pl-PL" dirty="0" smtClean="0"/>
              <a:t>Projekt realizowany w </a:t>
            </a:r>
            <a:r>
              <a:rPr lang="pl-PL" dirty="0"/>
              <a:t>ramach Programu Operacyjnego Infrastruktura i Środowisko (</a:t>
            </a:r>
            <a:r>
              <a:rPr lang="pl-PL" dirty="0" err="1"/>
              <a:t>POIiŚ</a:t>
            </a:r>
            <a:r>
              <a:rPr lang="pl-PL" dirty="0"/>
              <a:t>) 2014 – 2020 – zgodnie z jego osią priorytetową „Zmniejszenie emisyjności gospodarki</a:t>
            </a:r>
            <a:r>
              <a:rPr lang="pl-PL" dirty="0" smtClean="0"/>
              <a:t>”</a:t>
            </a:r>
          </a:p>
          <a:p>
            <a:pPr lvl="1" algn="ctr">
              <a:lnSpc>
                <a:spcPct val="120000"/>
              </a:lnSpc>
              <a:spcBef>
                <a:spcPts val="0"/>
              </a:spcBef>
              <a:defRPr/>
            </a:pPr>
            <a:endParaRPr lang="pl-PL" dirty="0" smtClean="0"/>
          </a:p>
          <a:p>
            <a:pPr lvl="1" algn="ctr">
              <a:spcBef>
                <a:spcPts val="350"/>
              </a:spcBef>
              <a:defRPr/>
            </a:pPr>
            <a:r>
              <a:rPr lang="pl-PL" dirty="0" smtClean="0"/>
              <a:t>Realizacja projektu: 2015-2023 </a:t>
            </a:r>
          </a:p>
          <a:p>
            <a:pPr lvl="1" algn="ctr">
              <a:spcBef>
                <a:spcPts val="350"/>
              </a:spcBef>
              <a:defRPr/>
            </a:pPr>
            <a:endParaRPr lang="pl-PL" dirty="0" smtClean="0"/>
          </a:p>
          <a:p>
            <a:pPr lvl="1" algn="ctr">
              <a:spcBef>
                <a:spcPts val="350"/>
              </a:spcBef>
              <a:defRPr/>
            </a:pPr>
            <a:r>
              <a:rPr lang="pl-PL" dirty="0" smtClean="0"/>
              <a:t>Zespoły </a:t>
            </a:r>
            <a:r>
              <a:rPr lang="pl-PL" dirty="0"/>
              <a:t>Doradców Energetycznych w całej </a:t>
            </a:r>
            <a:r>
              <a:rPr lang="pl-PL" dirty="0" smtClean="0"/>
              <a:t>Polsce</a:t>
            </a:r>
          </a:p>
          <a:p>
            <a:pPr lvl="1" algn="ctr">
              <a:spcBef>
                <a:spcPts val="350"/>
              </a:spcBef>
              <a:defRPr/>
            </a:pPr>
            <a:endParaRPr lang="pl-PL" dirty="0" smtClean="0"/>
          </a:p>
          <a:p>
            <a:pPr lvl="1" algn="ctr">
              <a:spcBef>
                <a:spcPts val="350"/>
              </a:spcBef>
              <a:defRPr/>
            </a:pPr>
            <a:r>
              <a:rPr lang="pl-PL" dirty="0" smtClean="0"/>
              <a:t>Partner wiodący: Narodowy Fundusz Ochrony Środowiska                        i Gospodarki Wodnej w Warszawie </a:t>
            </a:r>
            <a:endParaRPr lang="pl-PL" dirty="0"/>
          </a:p>
          <a:p>
            <a:pPr lvl="1" algn="ctr">
              <a:spcBef>
                <a:spcPts val="350"/>
              </a:spcBef>
              <a:defRPr/>
            </a:pPr>
            <a:endParaRPr lang="pl-PL" dirty="0"/>
          </a:p>
          <a:p>
            <a:endParaRPr lang="pl-PL" dirty="0"/>
          </a:p>
        </p:txBody>
      </p:sp>
      <p:pic>
        <p:nvPicPr>
          <p:cNvPr id="4" name="Picture 2" descr="\\MORFEUS-V\GroupData\ZDE\05 Informacja i promocja\listowniki, loga\logo doradztwo (kolor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679" y="3068960"/>
            <a:ext cx="2880320" cy="1410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68449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476672"/>
            <a:ext cx="7615262" cy="64807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INFORMACJE O PROGRAMACH PRIORYTETOWYCH</a:t>
            </a:r>
            <a:endParaRPr lang="pl-PL" sz="2800" dirty="0">
              <a:solidFill>
                <a:srgbClr val="95CA2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124744"/>
            <a:ext cx="7615262" cy="5001419"/>
          </a:xfrm>
        </p:spPr>
        <p:txBody>
          <a:bodyPr>
            <a:normAutofit/>
          </a:bodyPr>
          <a:lstStyle/>
          <a:p>
            <a:endParaRPr lang="pl-PL" sz="1700" b="1" dirty="0" smtClean="0"/>
          </a:p>
          <a:p>
            <a:pPr algn="ctr"/>
            <a:r>
              <a:rPr lang="pl-PL" sz="1600" b="1" dirty="0"/>
              <a:t>Informacji w zakresie Programów Piorytetowych dla osób fizycznych udzielają pracownicy Działu Funduszy Europejskich</a:t>
            </a:r>
            <a:endParaRPr lang="pl-PL" sz="1600" dirty="0"/>
          </a:p>
          <a:p>
            <a:pPr algn="ctr"/>
            <a:r>
              <a:rPr lang="pl-PL" sz="1600" dirty="0"/>
              <a:t>Justyna Chrzanowska (Kierownik Działu) - tel. 61 8456 212</a:t>
            </a:r>
            <a:br>
              <a:rPr lang="pl-PL" sz="1600" dirty="0"/>
            </a:br>
            <a:r>
              <a:rPr lang="pl-PL" sz="1600" dirty="0"/>
              <a:t>Maria Apolinarska - tel. 61 8456 249</a:t>
            </a:r>
            <a:br>
              <a:rPr lang="pl-PL" sz="1600" dirty="0"/>
            </a:br>
            <a:r>
              <a:rPr lang="pl-PL" sz="1600" dirty="0"/>
              <a:t>Katarzyna Bosa - tel. 61 8456 263</a:t>
            </a:r>
            <a:br>
              <a:rPr lang="pl-PL" sz="1600" dirty="0"/>
            </a:br>
            <a:r>
              <a:rPr lang="pl-PL" sz="1600" dirty="0"/>
              <a:t>Andrzej Dymek - tel. 61 8456 274</a:t>
            </a:r>
            <a:br>
              <a:rPr lang="pl-PL" sz="1600" dirty="0"/>
            </a:br>
            <a:r>
              <a:rPr lang="pl-PL" sz="1600" dirty="0"/>
              <a:t>Aneta Fiałkowska - tel. 61 8456 271</a:t>
            </a:r>
            <a:br>
              <a:rPr lang="pl-PL" sz="1600" dirty="0"/>
            </a:br>
            <a:r>
              <a:rPr lang="pl-PL" sz="1600" dirty="0"/>
              <a:t>Mateusz </a:t>
            </a:r>
            <a:r>
              <a:rPr lang="pl-PL" sz="1600" dirty="0" err="1"/>
              <a:t>Opaluch</a:t>
            </a:r>
            <a:r>
              <a:rPr lang="pl-PL" sz="1600" dirty="0"/>
              <a:t> - tel. 61 8456 211</a:t>
            </a:r>
            <a:br>
              <a:rPr lang="pl-PL" sz="1600" dirty="0"/>
            </a:br>
            <a:r>
              <a:rPr lang="pl-PL" sz="1600" dirty="0"/>
              <a:t>Beata Pawełczyk - tel. 61 8456 265</a:t>
            </a:r>
            <a:br>
              <a:rPr lang="pl-PL" sz="1600" dirty="0"/>
            </a:br>
            <a:r>
              <a:rPr lang="pl-PL" sz="1600" dirty="0"/>
              <a:t>Aneta Sobczak - tel. 61 8456 </a:t>
            </a:r>
            <a:r>
              <a:rPr lang="pl-PL" sz="1600" dirty="0" smtClean="0"/>
              <a:t>284</a:t>
            </a:r>
          </a:p>
          <a:p>
            <a:pPr algn="ctr"/>
            <a:endParaRPr lang="pl-PL" sz="1600" dirty="0"/>
          </a:p>
          <a:p>
            <a:pPr algn="ctr"/>
            <a:r>
              <a:rPr lang="pl-PL" sz="1600" b="1" dirty="0"/>
              <a:t>Informacji dotyczących badania zdolności kredytowej udzielają pracownicy Działu Weryfikacji Finansowej</a:t>
            </a:r>
            <a:endParaRPr lang="pl-PL" sz="1600" dirty="0"/>
          </a:p>
          <a:p>
            <a:pPr algn="ctr"/>
            <a:r>
              <a:rPr lang="pl-PL" sz="1600" dirty="0"/>
              <a:t>Izabela Kamińska (Kierownik Działu) - tel. 61 845 62 75</a:t>
            </a:r>
            <a:br>
              <a:rPr lang="pl-PL" sz="1600" dirty="0"/>
            </a:br>
            <a:r>
              <a:rPr lang="pl-PL" sz="1600" dirty="0"/>
              <a:t>Agnieszka Kaczmarek-Knop - tel. 61 845 62 19</a:t>
            </a:r>
            <a:br>
              <a:rPr lang="pl-PL" sz="1600" dirty="0"/>
            </a:br>
            <a:r>
              <a:rPr lang="pl-PL" sz="1600" dirty="0"/>
              <a:t>Urszula Matuszak - tel. 61 845 62 28</a:t>
            </a:r>
            <a:br>
              <a:rPr lang="pl-PL" sz="1600" dirty="0"/>
            </a:br>
            <a:r>
              <a:rPr lang="pl-PL" sz="1600" dirty="0"/>
              <a:t>Małgorzata </a:t>
            </a:r>
            <a:r>
              <a:rPr lang="pl-PL" sz="1600" dirty="0" err="1"/>
              <a:t>Proniewska</a:t>
            </a:r>
            <a:r>
              <a:rPr lang="pl-PL" sz="1600" dirty="0"/>
              <a:t> - tel. 61 845 62 77</a:t>
            </a:r>
          </a:p>
          <a:p>
            <a:pPr marL="0" indent="0">
              <a:lnSpc>
                <a:spcPct val="150000"/>
              </a:lnSpc>
            </a:pP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26576906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916833"/>
            <a:ext cx="8229600" cy="1656183"/>
          </a:xfrm>
        </p:spPr>
        <p:txBody>
          <a:bodyPr>
            <a:noAutofit/>
          </a:bodyPr>
          <a:lstStyle/>
          <a:p>
            <a:pPr algn="ctr" eaLnBrk="0" hangingPunct="0"/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</a:t>
            </a:r>
            <a:r>
              <a:rPr lang="pl-P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</a:t>
            </a: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uwagę</a:t>
            </a:r>
          </a:p>
          <a:p>
            <a:pPr algn="ctr" eaLnBrk="0" hangingPunct="0">
              <a:spcBef>
                <a:spcPts val="0"/>
              </a:spcBef>
            </a:pPr>
            <a:endParaRPr lang="pl-PL" sz="3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/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http://www.wfosgw.poznan.pl/doradztwo-energetyczne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/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/>
            <a:endParaRPr lang="pl-PL" sz="3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/>
            <a:endParaRPr lang="pl-PL" sz="3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/>
            <a:endParaRPr lang="pl-PL" sz="3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2800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14282" y="3303312"/>
            <a:ext cx="8229600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42910" y="4286256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:\Grupy\DL\FOTOLIA\fotolia_30069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8057" y="836712"/>
            <a:ext cx="1804081" cy="118745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755576" y="3933056"/>
            <a:ext cx="6120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Łukasz Dranikowski</a:t>
            </a:r>
            <a:endParaRPr lang="pl-PL" sz="1100" dirty="0" smtClean="0"/>
          </a:p>
          <a:p>
            <a:r>
              <a:rPr lang="pl-PL" sz="1100" dirty="0" smtClean="0"/>
              <a:t>Zespół Doradców Energetycznych</a:t>
            </a:r>
          </a:p>
          <a:p>
            <a:r>
              <a:rPr lang="pl-PL" sz="1100" dirty="0" smtClean="0"/>
              <a:t> </a:t>
            </a:r>
          </a:p>
          <a:p>
            <a:r>
              <a:rPr lang="pl-PL" sz="1100" b="1" dirty="0" smtClean="0"/>
              <a:t>Wojewódzki Fundusz Ochrony Środowiska</a:t>
            </a:r>
            <a:r>
              <a:rPr lang="pl-PL" sz="1100" dirty="0" smtClean="0"/>
              <a:t> </a:t>
            </a:r>
            <a:r>
              <a:rPr lang="pl-PL" sz="1100" b="1" dirty="0" smtClean="0"/>
              <a:t>i Gospodarki Wodnej w Poznaniu</a:t>
            </a:r>
            <a:endParaRPr lang="pl-PL" sz="1100" dirty="0" smtClean="0"/>
          </a:p>
          <a:p>
            <a:r>
              <a:rPr lang="pl-PL" sz="1100" dirty="0" smtClean="0"/>
              <a:t>ul. Szczepanowskiego 15A,</a:t>
            </a:r>
          </a:p>
          <a:p>
            <a:r>
              <a:rPr lang="pl-PL" sz="1100" dirty="0" smtClean="0"/>
              <a:t>60-541 Poznań</a:t>
            </a:r>
          </a:p>
          <a:p>
            <a:r>
              <a:rPr lang="pl-PL" sz="1100" dirty="0" smtClean="0"/>
              <a:t>tel.: (61) 845-62-00</a:t>
            </a:r>
          </a:p>
          <a:p>
            <a:r>
              <a:rPr lang="pl-PL" sz="1100" dirty="0" smtClean="0"/>
              <a:t>fax.: (61) 841-10-09</a:t>
            </a:r>
          </a:p>
          <a:p>
            <a:r>
              <a:rPr lang="pl-PL" sz="1100" u="sng" dirty="0" err="1" smtClean="0">
                <a:hlinkClick r:id="rId4"/>
              </a:rPr>
              <a:t>doradztwo@wfosgw.poznan.pl</a:t>
            </a:r>
            <a:r>
              <a:rPr lang="pl-PL" sz="1100" u="sng" dirty="0" smtClean="0"/>
              <a:t> </a:t>
            </a:r>
            <a:endParaRPr lang="pl-PL" sz="1100" dirty="0" smtClean="0"/>
          </a:p>
          <a:p>
            <a:r>
              <a:rPr lang="pl-PL" sz="1100" u="sng" dirty="0" err="1" smtClean="0">
                <a:hlinkClick r:id="rId5"/>
              </a:rPr>
              <a:t>www.wfosgw.poznan.pl</a:t>
            </a:r>
            <a:endParaRPr lang="pl-PL" sz="1100" dirty="0" smtClean="0"/>
          </a:p>
          <a:p>
            <a:endParaRPr lang="pl-PL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839578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Odbiorcy projektu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268760"/>
            <a:ext cx="7615262" cy="4857403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b="1" dirty="0"/>
              <a:t>duże </a:t>
            </a:r>
            <a:r>
              <a:rPr lang="pl-PL" b="1" dirty="0" smtClean="0"/>
              <a:t>przedsiębiorstwa,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MŚP,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spółdzielnie mieszkaniowe,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wspólnoty mieszkaniowe,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miasta,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gminy,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państwowe </a:t>
            </a:r>
            <a:r>
              <a:rPr lang="pl-PL" b="1" dirty="0"/>
              <a:t>jednostki </a:t>
            </a:r>
            <a:r>
              <a:rPr lang="pl-PL" b="1" dirty="0" smtClean="0"/>
              <a:t>budżetowe np.: urzędy </a:t>
            </a:r>
            <a:r>
              <a:rPr lang="pl-PL" b="1" dirty="0"/>
              <a:t>statystyczne, prokuratury, sądy, więzienia,  </a:t>
            </a:r>
            <a:r>
              <a:rPr lang="pl-PL" b="1" dirty="0" smtClean="0"/>
              <a:t>szkoły, internaty</a:t>
            </a:r>
            <a:r>
              <a:rPr lang="pl-PL" b="1" dirty="0"/>
              <a:t>, </a:t>
            </a:r>
            <a:r>
              <a:rPr lang="pl-PL" b="1" dirty="0" smtClean="0"/>
              <a:t>leśnictwo, straż </a:t>
            </a:r>
            <a:r>
              <a:rPr lang="pl-PL" b="1" dirty="0"/>
              <a:t>pożarna itp</a:t>
            </a:r>
            <a:r>
              <a:rPr lang="pl-PL" b="1" dirty="0" smtClean="0"/>
              <a:t>.,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szkoły wyższe,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organy </a:t>
            </a:r>
            <a:r>
              <a:rPr lang="pl-PL" b="1" dirty="0"/>
              <a:t>władzy publicznej (np. ministerstwa</a:t>
            </a:r>
            <a:r>
              <a:rPr lang="pl-PL" b="1" dirty="0" smtClean="0"/>
              <a:t>),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osoby </a:t>
            </a:r>
            <a:r>
              <a:rPr lang="pl-PL" b="1" dirty="0"/>
              <a:t>indywidualne, </a:t>
            </a:r>
            <a:endParaRPr lang="pl-PL" b="1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/>
              <a:t>i</a:t>
            </a:r>
            <a:r>
              <a:rPr lang="pl-PL" b="1" dirty="0" smtClean="0"/>
              <a:t>nni odbiorcy</a:t>
            </a:r>
            <a:r>
              <a:rPr lang="pl-PL" b="1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60700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911586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Zadania Doradców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dirty="0"/>
              <a:t>doradztwo w zakresie inwestycji w obszarze efektywności </a:t>
            </a:r>
            <a:r>
              <a:rPr lang="pl-PL" dirty="0" smtClean="0"/>
              <a:t>energetycznej i OZE;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 smtClean="0"/>
              <a:t>przeprowadzanie </a:t>
            </a:r>
            <a:r>
              <a:rPr lang="pl-PL" dirty="0"/>
              <a:t>spotkań informacyjnych/edukacyjnych </a:t>
            </a:r>
            <a:r>
              <a:rPr lang="pl-PL" dirty="0" smtClean="0"/>
              <a:t>z zakresu gospodarki niskoemisyjnej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 smtClean="0"/>
              <a:t>informowanie </a:t>
            </a:r>
            <a:r>
              <a:rPr lang="pl-PL" dirty="0"/>
              <a:t>o możliwych źródłach finansowania w obszarze EE oraz OZE, m.in. w ramach </a:t>
            </a:r>
            <a:r>
              <a:rPr lang="pl-PL" dirty="0" err="1"/>
              <a:t>POIiŚ</a:t>
            </a:r>
            <a:r>
              <a:rPr lang="pl-PL" dirty="0"/>
              <a:t> 2014-2020, RPO 2014-2020 i krajowych źródłach </a:t>
            </a:r>
            <a:r>
              <a:rPr lang="pl-PL" dirty="0" smtClean="0"/>
              <a:t>finansowania;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 smtClean="0"/>
              <a:t>doradztwo </a:t>
            </a:r>
            <a:r>
              <a:rPr lang="pl-PL" dirty="0"/>
              <a:t>przy wdrażaniu planów gospodarki </a:t>
            </a:r>
            <a:r>
              <a:rPr lang="pl-PL" dirty="0" smtClean="0"/>
              <a:t>niskoemisyjnej;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 smtClean="0"/>
              <a:t>wsparcie </a:t>
            </a:r>
            <a:r>
              <a:rPr lang="pl-PL" dirty="0"/>
              <a:t>potencjalnych beneficjentów w weryfikowaniu audytów energetycznych.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73676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271626"/>
          </a:xfrm>
        </p:spPr>
        <p:txBody>
          <a:bodyPr>
            <a:noAutofit/>
          </a:bodyPr>
          <a:lstStyle/>
          <a:p>
            <a:r>
              <a:rPr lang="pl-PL" alt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WFOŚiGW </a:t>
            </a:r>
            <a:r>
              <a:rPr lang="pl-PL" altLang="pl-PL" sz="28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Poznaniu </a:t>
            </a:r>
            <a:r>
              <a:rPr lang="pl-PL" alt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dirty="0">
              <a:solidFill>
                <a:srgbClr val="95CA2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20975"/>
            <a:ext cx="7615262" cy="4505188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pl-PL" b="1" dirty="0">
                <a:cs typeface="Times New Roman" panose="02020603050405020304" pitchFamily="18" charset="0"/>
              </a:rPr>
              <a:t>Wojewódzki Fundusz Ochrony Środowiska i Gospodarki Wodnej</a:t>
            </a:r>
            <a:r>
              <a:rPr lang="pl-PL" dirty="0">
                <a:cs typeface="Times New Roman" panose="02020603050405020304" pitchFamily="18" charset="0"/>
              </a:rPr>
              <a:t> jest instytucją powołaną na mocy ustawy Prawo ochrony środowiska, finansującą przedsięwzięcia związane z szeroko rozumianą ochroną środowiska. </a:t>
            </a:r>
          </a:p>
          <a:p>
            <a:pPr algn="ctr">
              <a:defRPr/>
            </a:pPr>
            <a:r>
              <a:rPr lang="pl-PL" dirty="0">
                <a:cs typeface="Times New Roman" panose="02020603050405020304" pitchFamily="18" charset="0"/>
              </a:rPr>
              <a:t>WFOŚiGW posiada status </a:t>
            </a:r>
            <a:r>
              <a:rPr lang="pl-PL" b="1" dirty="0">
                <a:cs typeface="Times New Roman" panose="02020603050405020304" pitchFamily="18" charset="0"/>
              </a:rPr>
              <a:t>samorządowej osoby prawnej</a:t>
            </a:r>
            <a:r>
              <a:rPr lang="pl-PL" dirty="0" smtClean="0">
                <a:cs typeface="Times New Roman" panose="02020603050405020304" pitchFamily="18" charset="0"/>
              </a:rPr>
              <a:t>.</a:t>
            </a:r>
          </a:p>
          <a:p>
            <a:pPr algn="ctr"/>
            <a:endParaRPr lang="pl-PL" dirty="0" smtClean="0">
              <a:cs typeface="Times New Roman" panose="02020603050405020304" pitchFamily="18" charset="0"/>
            </a:endParaRPr>
          </a:p>
          <a:p>
            <a:pPr algn="l"/>
            <a:r>
              <a:rPr lang="pl-PL" b="1" dirty="0" smtClean="0"/>
              <a:t>Dyspozycje środków WFOŚGW:  </a:t>
            </a:r>
          </a:p>
          <a:p>
            <a:pPr marL="514350" indent="-514350">
              <a:lnSpc>
                <a:spcPts val="3400"/>
              </a:lnSpc>
              <a:buFontTx/>
              <a:buAutoNum type="arabicPeriod"/>
              <a:defRPr/>
            </a:pPr>
            <a:r>
              <a:rPr lang="pl-PL" dirty="0">
                <a:cs typeface="Times New Roman" panose="02020603050405020304" pitchFamily="18" charset="0"/>
              </a:rPr>
              <a:t>Pożyczki – częściowo umarzalne i </a:t>
            </a:r>
            <a:r>
              <a:rPr lang="pl-PL" dirty="0" smtClean="0">
                <a:cs typeface="Times New Roman" panose="02020603050405020304" pitchFamily="18" charset="0"/>
              </a:rPr>
              <a:t>zwrotne  </a:t>
            </a:r>
            <a:endParaRPr lang="pl-PL" dirty="0">
              <a:cs typeface="Times New Roman" panose="02020603050405020304" pitchFamily="18" charset="0"/>
            </a:endParaRPr>
          </a:p>
          <a:p>
            <a:pPr marL="514350" indent="-514350">
              <a:lnSpc>
                <a:spcPts val="3400"/>
              </a:lnSpc>
              <a:buFontTx/>
              <a:buAutoNum type="arabicPeriod"/>
              <a:defRPr/>
            </a:pPr>
            <a:r>
              <a:rPr lang="pl-PL" dirty="0" smtClean="0">
                <a:cs typeface="Times New Roman" panose="02020603050405020304" pitchFamily="18" charset="0"/>
              </a:rPr>
              <a:t>Dotacje</a:t>
            </a:r>
            <a:endParaRPr lang="pl-PL" dirty="0">
              <a:cs typeface="Times New Roman" panose="02020603050405020304" pitchFamily="18" charset="0"/>
            </a:endParaRPr>
          </a:p>
          <a:p>
            <a:pPr marL="514350" indent="-514350">
              <a:lnSpc>
                <a:spcPts val="3400"/>
              </a:lnSpc>
              <a:buFontTx/>
              <a:buAutoNum type="arabicPeriod"/>
              <a:defRPr/>
            </a:pPr>
            <a:r>
              <a:rPr lang="pl-PL" altLang="pl-PL" dirty="0">
                <a:cs typeface="Times New Roman" panose="02020603050405020304" pitchFamily="18" charset="0"/>
              </a:rPr>
              <a:t>Dopłaty do oprocentowania kredytów udzielanych przez banki (przedsiębiorcy i osoby fizyczne) oraz dopłaty do kapitału – dla osób </a:t>
            </a:r>
            <a:r>
              <a:rPr lang="pl-PL" altLang="pl-PL" dirty="0" smtClean="0">
                <a:cs typeface="Times New Roman" panose="02020603050405020304" pitchFamily="18" charset="0"/>
              </a:rPr>
              <a:t>fizycznych</a:t>
            </a:r>
            <a:endParaRPr lang="pl-PL" dirty="0">
              <a:cs typeface="Times New Roman" panose="02020603050405020304" pitchFamily="18" charset="0"/>
            </a:endParaRPr>
          </a:p>
          <a:p>
            <a:pPr algn="ctr"/>
            <a:endParaRPr lang="pl-PL" b="1" dirty="0"/>
          </a:p>
        </p:txBody>
      </p:sp>
      <p:pic>
        <p:nvPicPr>
          <p:cNvPr id="1026" name="Picture 2" descr="http://www.wfosgw.poznan.pl/pub/uploaddocs/logo_wfosigw_k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8685"/>
            <a:ext cx="1944216" cy="135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3886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476672"/>
            <a:ext cx="7615262" cy="64807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pomocy finansowej WFOŚGW  </a:t>
            </a:r>
            <a:endParaRPr lang="pl-PL" sz="3600" dirty="0">
              <a:solidFill>
                <a:srgbClr val="95CA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412776"/>
            <a:ext cx="7615262" cy="4536505"/>
          </a:xfrm>
        </p:spPr>
        <p:txBody>
          <a:bodyPr>
            <a:normAutofit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prstClr val="black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pl-PL" dirty="0">
                <a:solidFill>
                  <a:prstClr val="black"/>
                </a:solidFill>
                <a:cs typeface="Arial" charset="0"/>
              </a:rPr>
              <a:t>Pomoc udzielana jest na przedsięwzięcia z zakresu ochrony środowiska, </a:t>
            </a:r>
            <a:r>
              <a:rPr lang="pl-PL" b="1" dirty="0">
                <a:solidFill>
                  <a:srgbClr val="FF0000"/>
                </a:solidFill>
                <a:cs typeface="Arial" charset="0"/>
              </a:rPr>
              <a:t>przynoszące konkretny, wymierny efekt </a:t>
            </a:r>
            <a:r>
              <a:rPr lang="pl-PL" b="1" dirty="0" smtClean="0">
                <a:solidFill>
                  <a:srgbClr val="FF0000"/>
                </a:solidFill>
                <a:cs typeface="Arial" charset="0"/>
              </a:rPr>
              <a:t>ekologiczny</a:t>
            </a:r>
            <a:endParaRPr lang="pl-PL" b="1" dirty="0">
              <a:solidFill>
                <a:srgbClr val="FF0000"/>
              </a:solidFill>
              <a:cs typeface="Arial" charset="0"/>
            </a:endParaRPr>
          </a:p>
          <a:p>
            <a:pPr algn="ctr">
              <a:defRPr/>
            </a:pPr>
            <a:endParaRPr lang="pl-PL" dirty="0">
              <a:solidFill>
                <a:prstClr val="black"/>
              </a:solidFill>
              <a:cs typeface="Arial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pl-PL" dirty="0">
                <a:solidFill>
                  <a:prstClr val="black"/>
                </a:solidFill>
                <a:cs typeface="Arial" charset="0"/>
              </a:rPr>
              <a:t>Pomocy nie udziela się na przedsięwzięcia </a:t>
            </a:r>
            <a:r>
              <a:rPr lang="pl-PL" dirty="0" smtClean="0">
                <a:solidFill>
                  <a:prstClr val="black"/>
                </a:solidFill>
                <a:cs typeface="Arial" charset="0"/>
              </a:rPr>
              <a:t>zakończone</a:t>
            </a:r>
            <a:endParaRPr lang="pl-PL" dirty="0">
              <a:solidFill>
                <a:prstClr val="black"/>
              </a:solidFill>
              <a:cs typeface="Arial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pl-PL" dirty="0">
              <a:solidFill>
                <a:prstClr val="black"/>
              </a:solidFill>
              <a:cs typeface="Arial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pl-PL" dirty="0">
                <a:cs typeface="Arial" charset="0"/>
              </a:rPr>
              <a:t>Podatek VAT nie stanowi kosztu przedsięwzięcia (jeżeli istnieje prawna możliwość jego odliczenia lub odzyskania</a:t>
            </a:r>
            <a:r>
              <a:rPr lang="pl-PL" dirty="0" smtClean="0">
                <a:cs typeface="Arial" charset="0"/>
              </a:rPr>
              <a:t>)</a:t>
            </a:r>
          </a:p>
          <a:p>
            <a:pPr marL="0" indent="0" algn="ctr">
              <a:defRPr/>
            </a:pPr>
            <a:endParaRPr lang="pl-PL" dirty="0" smtClean="0">
              <a:cs typeface="Arial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pl-PL" dirty="0">
                <a:cs typeface="Arial" charset="0"/>
              </a:rPr>
              <a:t>Osobom fizycznym nie </a:t>
            </a:r>
            <a:r>
              <a:rPr lang="pl-PL" dirty="0" smtClean="0">
                <a:cs typeface="Arial" charset="0"/>
              </a:rPr>
              <a:t>prowadzącym działalności </a:t>
            </a:r>
            <a:r>
              <a:rPr lang="pl-PL" dirty="0">
                <a:cs typeface="Arial" charset="0"/>
              </a:rPr>
              <a:t>gospodarczej pomocy udziela się na podstawie odrębnych programów</a:t>
            </a:r>
          </a:p>
          <a:p>
            <a:pPr algn="ctr">
              <a:buFont typeface="Wingdings" pitchFamily="2" charset="2"/>
              <a:buChar char="Ø"/>
              <a:defRPr/>
            </a:pPr>
            <a:endParaRPr lang="pl-PL" dirty="0" smtClean="0">
              <a:cs typeface="Arial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87400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15262" cy="64807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Nowe Programy Priorytetowe dla osób fizycznych</a:t>
            </a:r>
            <a:endParaRPr lang="pl-PL" sz="2800" dirty="0">
              <a:solidFill>
                <a:srgbClr val="95CA2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556792"/>
            <a:ext cx="7615262" cy="5001419"/>
          </a:xfrm>
        </p:spPr>
        <p:txBody>
          <a:bodyPr/>
          <a:lstStyle/>
          <a:p>
            <a:endParaRPr lang="pl-PL" altLang="pl-PL" sz="2400" b="1" dirty="0" smtClean="0">
              <a:cs typeface="Times New Roman" panose="02020603050405020304" pitchFamily="18" charset="0"/>
            </a:endParaRPr>
          </a:p>
          <a:p>
            <a:endParaRPr lang="pl-PL" altLang="pl-PL" sz="2400" b="1" dirty="0">
              <a:cs typeface="Times New Roman" panose="02020603050405020304" pitchFamily="18" charset="0"/>
            </a:endParaRPr>
          </a:p>
          <a:p>
            <a:r>
              <a:rPr lang="pl-PL" altLang="pl-PL" sz="2400" b="1" dirty="0" smtClean="0">
                <a:cs typeface="Times New Roman" panose="02020603050405020304" pitchFamily="18" charset="0"/>
              </a:rPr>
              <a:t>I – Termomodernizacja budynków mieszkalnych jednorodzinnych „TERMO – 2017” </a:t>
            </a:r>
          </a:p>
          <a:p>
            <a:endParaRPr lang="pl-PL" altLang="pl-PL" sz="2400" b="1" dirty="0" smtClean="0">
              <a:cs typeface="Times New Roman" panose="02020603050405020304" pitchFamily="18" charset="0"/>
            </a:endParaRPr>
          </a:p>
          <a:p>
            <a:r>
              <a:rPr lang="pl-PL" altLang="pl-PL" sz="2400" b="1" dirty="0" smtClean="0">
                <a:cs typeface="Times New Roman" panose="02020603050405020304" pitchFamily="18" charset="0"/>
              </a:rPr>
              <a:t>II – </a:t>
            </a:r>
            <a:r>
              <a:rPr lang="pl-PL" altLang="pl-PL" sz="2400" b="1" dirty="0">
                <a:cs typeface="Times New Roman" panose="02020603050405020304" pitchFamily="18" charset="0"/>
              </a:rPr>
              <a:t>Wymiana źródła ciepła w budynkach jednorodzinnych </a:t>
            </a:r>
            <a:r>
              <a:rPr lang="pl-PL" altLang="pl-PL" sz="2400" b="1" dirty="0" smtClean="0">
                <a:cs typeface="Times New Roman" panose="02020603050405020304" pitchFamily="18" charset="0"/>
              </a:rPr>
              <a:t> i </a:t>
            </a:r>
            <a:r>
              <a:rPr lang="pl-PL" altLang="pl-PL" sz="2400" b="1" dirty="0">
                <a:cs typeface="Times New Roman" panose="02020603050405020304" pitchFamily="18" charset="0"/>
              </a:rPr>
              <a:t>lokalach mieszkalnych „PIECYK – 2017</a:t>
            </a:r>
            <a:r>
              <a:rPr lang="pl-PL" altLang="pl-PL" sz="2400" b="1" dirty="0" smtClean="0">
                <a:cs typeface="Times New Roman" panose="02020603050405020304" pitchFamily="18" charset="0"/>
              </a:rPr>
              <a:t>”</a:t>
            </a:r>
            <a:endParaRPr lang="pl-PL" altLang="pl-PL" sz="2400" b="1" dirty="0">
              <a:cs typeface="Times New Roman" panose="02020603050405020304" pitchFamily="18" charset="0"/>
            </a:endParaRPr>
          </a:p>
          <a:p>
            <a:pPr marL="0" indent="0">
              <a:defRPr/>
            </a:pPr>
            <a:endParaRPr lang="pl-PL" dirty="0" smtClean="0"/>
          </a:p>
          <a:p>
            <a:pPr marL="0" indent="0">
              <a:defRPr/>
            </a:pPr>
            <a:endParaRPr lang="pl-PL" dirty="0"/>
          </a:p>
          <a:p>
            <a:pPr algn="ctr"/>
            <a:r>
              <a:rPr lang="pl-PL" b="1" dirty="0"/>
              <a:t>Kryterium selekcji: </a:t>
            </a:r>
            <a:r>
              <a:rPr lang="pl-PL" b="1" dirty="0">
                <a:solidFill>
                  <a:srgbClr val="FF0000"/>
                </a:solidFill>
              </a:rPr>
              <a:t>kolejność zgłoszeń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36006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altLang="pl-PL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Termomodernizacja budynków mieszkalnych jednorodzinnych „TERMO – 2017”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100" dirty="0"/>
              <a:t> </a:t>
            </a:r>
            <a:r>
              <a:rPr lang="pl-PL" sz="2100" u="sng" dirty="0" smtClean="0"/>
              <a:t>Budżet:</a:t>
            </a:r>
          </a:p>
          <a:p>
            <a:pPr lvl="0"/>
            <a:r>
              <a:rPr lang="pl-PL" sz="2100" dirty="0" smtClean="0"/>
              <a:t>n</a:t>
            </a:r>
            <a:r>
              <a:rPr lang="x-none" sz="2100" smtClean="0"/>
              <a:t>a realizację celu Programu przeznacza się kwotę w wysokości do</a:t>
            </a:r>
            <a:endParaRPr lang="pl-PL" sz="2100" dirty="0"/>
          </a:p>
          <a:p>
            <a:pPr lvl="0"/>
            <a:r>
              <a:rPr lang="x-none" sz="2100" b="1" smtClean="0"/>
              <a:t>10 000 000,00 zł.</a:t>
            </a:r>
            <a:endParaRPr lang="pl-PL" sz="2100" dirty="0" smtClean="0"/>
          </a:p>
          <a:p>
            <a:r>
              <a:rPr lang="pl-PL" sz="2100" dirty="0"/>
              <a:t> </a:t>
            </a:r>
          </a:p>
          <a:p>
            <a:pPr lvl="0"/>
            <a:r>
              <a:rPr lang="x-none" sz="2100"/>
              <a:t>Program realizowany będzie w latach </a:t>
            </a:r>
            <a:r>
              <a:rPr lang="x-none" sz="2100" b="1"/>
              <a:t>2017-2020</a:t>
            </a:r>
            <a:r>
              <a:rPr lang="x-none" sz="2100"/>
              <a:t>, przy czym:</a:t>
            </a:r>
            <a:endParaRPr lang="pl-PL" sz="21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100" dirty="0"/>
              <a:t>U</a:t>
            </a:r>
            <a:r>
              <a:rPr lang="x-none" sz="2100" smtClean="0"/>
              <a:t>mowy </a:t>
            </a:r>
            <a:r>
              <a:rPr lang="x-none" sz="2100"/>
              <a:t>pożyczki będą zawierane do końca 2017 r</a:t>
            </a:r>
            <a:r>
              <a:rPr lang="x-none" sz="2100" smtClean="0"/>
              <a:t>.,</a:t>
            </a:r>
            <a:endParaRPr lang="pl-PL" sz="21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100" dirty="0"/>
              <a:t>W</a:t>
            </a:r>
            <a:r>
              <a:rPr lang="x-none" sz="2100" smtClean="0"/>
              <a:t>ypłata </a:t>
            </a:r>
            <a:r>
              <a:rPr lang="x-none" sz="2100"/>
              <a:t>środków będzie następować do końca 2020 </a:t>
            </a:r>
            <a:r>
              <a:rPr lang="x-none" sz="2100" smtClean="0"/>
              <a:t>r.</a:t>
            </a:r>
            <a:r>
              <a:rPr lang="pl-PL" sz="2100" dirty="0" smtClean="0"/>
              <a:t>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x-none" sz="2100" smtClean="0"/>
              <a:t>Termin </a:t>
            </a:r>
            <a:r>
              <a:rPr lang="x-none" sz="2100"/>
              <a:t>zakończenia realizacji przedsięwzięcia objętego pomocą finansową wynosi maksymalnie </a:t>
            </a:r>
            <a:r>
              <a:rPr lang="x-none" sz="2100" b="1">
                <a:solidFill>
                  <a:srgbClr val="FF0000"/>
                </a:solidFill>
              </a:rPr>
              <a:t>24 miesiące </a:t>
            </a:r>
            <a:r>
              <a:rPr lang="x-none" sz="2100"/>
              <a:t>od daty zawarcia umowy pożyczki.</a:t>
            </a:r>
            <a:endParaRPr lang="pl-PL" sz="21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296829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altLang="pl-PL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Termomodernizacja budynków mieszkalnych jednorodzinnych „TERMO – 2017”</a:t>
            </a:r>
            <a:endParaRPr lang="pl-PL" sz="2800" dirty="0"/>
          </a:p>
        </p:txBody>
      </p:sp>
      <p:pic>
        <p:nvPicPr>
          <p:cNvPr id="4" name="Picture 2" descr="Znalezione obrazy dla zapytania termomodernizacja budynku jednorodzinneg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412776"/>
            <a:ext cx="2380127" cy="158417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054224" y="692696"/>
            <a:ext cx="77662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pl-PL" u="sng" dirty="0" smtClean="0"/>
          </a:p>
          <a:p>
            <a:pPr>
              <a:buNone/>
            </a:pPr>
            <a:endParaRPr lang="pl-PL" u="sng" dirty="0"/>
          </a:p>
          <a:p>
            <a:pPr>
              <a:buNone/>
            </a:pPr>
            <a:endParaRPr lang="pl-PL" u="sng" dirty="0" smtClean="0"/>
          </a:p>
          <a:p>
            <a:r>
              <a:rPr lang="pl-PL" u="sng" dirty="0"/>
              <a:t>Planowany termin naboru wniosków:</a:t>
            </a:r>
            <a:r>
              <a:rPr lang="pl-PL" dirty="0"/>
              <a:t> </a:t>
            </a:r>
            <a:endParaRPr lang="pl-PL" dirty="0" smtClean="0"/>
          </a:p>
          <a:p>
            <a:r>
              <a:rPr lang="pl-PL" b="1" dirty="0" smtClean="0"/>
              <a:t>20.03. </a:t>
            </a:r>
            <a:r>
              <a:rPr lang="pl-PL" b="1" dirty="0"/>
              <a:t>– </a:t>
            </a:r>
            <a:r>
              <a:rPr lang="pl-PL" b="1" dirty="0" smtClean="0"/>
              <a:t>31.03. 2017 </a:t>
            </a:r>
            <a:r>
              <a:rPr lang="pl-PL" b="1" dirty="0"/>
              <a:t>r.</a:t>
            </a:r>
          </a:p>
          <a:p>
            <a:pPr>
              <a:buNone/>
            </a:pPr>
            <a:endParaRPr lang="pl-PL" u="sng" dirty="0" smtClean="0"/>
          </a:p>
          <a:p>
            <a:pPr>
              <a:buNone/>
            </a:pPr>
            <a:r>
              <a:rPr lang="pl-PL" u="sng" dirty="0" smtClean="0"/>
              <a:t>Beneficjenci</a:t>
            </a:r>
            <a:r>
              <a:rPr lang="pl-PL" u="sng" dirty="0"/>
              <a:t>:</a:t>
            </a:r>
            <a:endParaRPr lang="pl-PL" b="1" u="sng" dirty="0"/>
          </a:p>
          <a:p>
            <a:pPr algn="just">
              <a:buFont typeface="Wingdings" pitchFamily="2" charset="2"/>
              <a:buChar char="Ø"/>
            </a:pPr>
            <a:r>
              <a:rPr lang="pl-PL" dirty="0" smtClean="0"/>
              <a:t>   Osoby </a:t>
            </a:r>
            <a:r>
              <a:rPr lang="pl-PL" dirty="0"/>
              <a:t>fizyczne</a:t>
            </a:r>
          </a:p>
          <a:p>
            <a:pPr algn="just">
              <a:buFont typeface="Wingdings" pitchFamily="2" charset="2"/>
              <a:buChar char="Ø"/>
            </a:pPr>
            <a:endParaRPr lang="pl-PL" dirty="0"/>
          </a:p>
          <a:p>
            <a:pPr marL="1433513" indent="-1433513" algn="ctr">
              <a:buNone/>
            </a:pPr>
            <a:endParaRPr lang="pl-PL" u="sng" dirty="0" smtClean="0"/>
          </a:p>
          <a:p>
            <a:pPr marL="1433513" indent="-1433513" algn="ctr">
              <a:buNone/>
            </a:pPr>
            <a:r>
              <a:rPr lang="pl-PL" u="sng" dirty="0" smtClean="0"/>
              <a:t>Prace </a:t>
            </a:r>
            <a:r>
              <a:rPr lang="pl-PL" u="sng" dirty="0"/>
              <a:t>termomodernizacyjne w dopuszczonych do </a:t>
            </a:r>
            <a:r>
              <a:rPr lang="pl-PL" u="sng" dirty="0" smtClean="0"/>
              <a:t>użytkowania jednorodzinnych budynkach </a:t>
            </a:r>
            <a:r>
              <a:rPr lang="pl-PL" u="sng" dirty="0"/>
              <a:t>mieszkalnych, w tym:</a:t>
            </a:r>
          </a:p>
          <a:p>
            <a:pPr marL="361950" indent="-361950" algn="just">
              <a:buFont typeface="Wingdings" pitchFamily="2" charset="2"/>
              <a:buChar char="Ø"/>
            </a:pPr>
            <a:r>
              <a:rPr lang="pl-PL" dirty="0"/>
              <a:t>Ocieplenie ścian zewnętrznych, dachów, stropodachów, podłóg na gruncie, stropów nad/pod nieogrzewanymi pomieszczeniami;</a:t>
            </a:r>
          </a:p>
          <a:p>
            <a:pPr marL="361950" indent="-361950" algn="just">
              <a:buFont typeface="Wingdings" pitchFamily="2" charset="2"/>
              <a:buChar char="Ø"/>
            </a:pPr>
            <a:r>
              <a:rPr lang="pl-PL" dirty="0"/>
              <a:t>Wymiana stolarki okiennej i drzwiowej, bram </a:t>
            </a:r>
            <a:r>
              <a:rPr lang="pl-PL" dirty="0" smtClean="0"/>
              <a:t>garażowych;</a:t>
            </a:r>
            <a:endParaRPr lang="pl-PL" dirty="0"/>
          </a:p>
          <a:p>
            <a:pPr marL="361950" indent="-361950" algn="just">
              <a:buFont typeface="Wingdings" pitchFamily="2" charset="2"/>
              <a:buChar char="Ø"/>
            </a:pPr>
            <a:r>
              <a:rPr lang="pl-PL" b="1" dirty="0">
                <a:solidFill>
                  <a:srgbClr val="FF0000"/>
                </a:solidFill>
              </a:rPr>
              <a:t>Elementami uzupełniającymi </a:t>
            </a:r>
            <a:r>
              <a:rPr lang="pl-PL" dirty="0"/>
              <a:t>może być modernizacja/wymiana źródła ciepła wraz z ewentualną modernizacją/wymianą instalacji c.o. i c.w.u. oraz </a:t>
            </a:r>
            <a:r>
              <a:rPr lang="pl-PL" dirty="0" smtClean="0"/>
              <a:t>zakup     i </a:t>
            </a:r>
            <a:r>
              <a:rPr lang="pl-PL" dirty="0"/>
              <a:t>montaż instalacji odnawialnych źródeł energii.</a:t>
            </a:r>
          </a:p>
        </p:txBody>
      </p:sp>
    </p:spTree>
    <p:extLst>
      <p:ext uri="{BB962C8B-B14F-4D97-AF65-F5344CB8AC3E}">
        <p14:creationId xmlns:p14="http://schemas.microsoft.com/office/powerpoint/2010/main" val="269139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6524</TotalTime>
  <Words>1011</Words>
  <Application>Microsoft Office PowerPoint</Application>
  <PresentationFormat>Pokaz na ekranie (4:3)</PresentationFormat>
  <Paragraphs>200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Prezentacja programu PowerPoint</vt:lpstr>
      <vt:lpstr>PROJEKT DORADZTWA ENERGETYCZNEGO </vt:lpstr>
      <vt:lpstr>Odbiorcy projektu</vt:lpstr>
      <vt:lpstr>Zadania Doradców</vt:lpstr>
      <vt:lpstr>                             WFOŚiGW w Poznaniu  </vt:lpstr>
      <vt:lpstr>Zasady pomocy finansowej WFOŚGW  </vt:lpstr>
      <vt:lpstr>Nowe Programy Priorytetowe dla osób fizycznych</vt:lpstr>
      <vt:lpstr>Termomodernizacja budynków mieszkalnych jednorodzinnych „TERMO – 2017”</vt:lpstr>
      <vt:lpstr>Termomodernizacja budynków mieszkalnych jednorodzinnych „TERMO – 2017”</vt:lpstr>
      <vt:lpstr>Termomodernizacja budynków mieszkalnych jednorodzinnych „TERMO – 2017”</vt:lpstr>
      <vt:lpstr>Termomodernizacja budynków mieszkalnych jednorodzinnych „TERMO – 2017”</vt:lpstr>
      <vt:lpstr>Wymiana źródła ciepła w budynkach jednorodzinnych  i lokalach mieszkalnych „PIECYK – 2017”</vt:lpstr>
      <vt:lpstr>Wymiana źródła ciepła w budynkach jednorodzinnych  i lokalach mieszkalnych „PIECYK – 2017”</vt:lpstr>
      <vt:lpstr>  Przykładowe koszty kwalifikowane                 (poniesione od momentu złożenia wniosku):    </vt:lpstr>
      <vt:lpstr>Wymiana źródła ciepła w budynkach jednorodzinnych  i lokalach mieszkalnych „PIECYK – 2017” </vt:lpstr>
      <vt:lpstr>Wymiana źródła ciepła w budynkach jednorodzinnych  i lokalach mieszkalnych „PIECYK – 2017”</vt:lpstr>
      <vt:lpstr>Warunki umorzenia pożyczek dla osób fizycznych  </vt:lpstr>
      <vt:lpstr>Zabezpieczenia pożyczki dla osób fizycznych </vt:lpstr>
      <vt:lpstr>Termin i sposób składania wniosków   </vt:lpstr>
      <vt:lpstr>INFORMACJE O PROGRAMACH PRIORYTETOWYCH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mpietras</dc:creator>
  <cp:lastModifiedBy>Dranikowski, Łukasz</cp:lastModifiedBy>
  <cp:revision>892</cp:revision>
  <dcterms:created xsi:type="dcterms:W3CDTF">2014-08-06T13:18:13Z</dcterms:created>
  <dcterms:modified xsi:type="dcterms:W3CDTF">2017-03-01T11:53:42Z</dcterms:modified>
</cp:coreProperties>
</file>